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Montserrat" pitchFamily="2" charset="0"/>
      <p:regular r:id="rId18"/>
      <p:bold r:id="rId19"/>
      <p:italic r:id="rId20"/>
      <p:boldItalic r:id="rId21"/>
    </p:embeddedFont>
    <p:embeddedFont>
      <p:font typeface="Heebo Light" panose="020B0604020202020204" charset="-79"/>
      <p:regular r:id="rId2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6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907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0343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Air-Modernity</a:t>
            </a:r>
            <a:endParaRPr lang="en-US" sz="4450" dirty="0"/>
          </a:p>
        </p:txBody>
      </p:sp>
      <p:sp>
        <p:nvSpPr>
          <p:cNvPr id="4" name="Text 1"/>
          <p:cNvSpPr/>
          <p:nvPr/>
        </p:nvSpPr>
        <p:spPr>
          <a:xfrm>
            <a:off x="793790" y="1602938"/>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F2F0F4"/>
                </a:solidFill>
                <a:latin typeface="Montserrat" pitchFamily="34" charset="0"/>
                <a:ea typeface="Montserrat" pitchFamily="34" charset="-122"/>
                <a:cs typeface="Montserrat" pitchFamily="34" charset="-120"/>
              </a:rPr>
              <a:t>Analyse de la modernité des flottes aériennes</a:t>
            </a:r>
            <a:endParaRPr lang="en-US" sz="2650" dirty="0"/>
          </a:p>
        </p:txBody>
      </p:sp>
      <p:sp>
        <p:nvSpPr>
          <p:cNvPr id="5" name="Text 2"/>
          <p:cNvSpPr/>
          <p:nvPr/>
        </p:nvSpPr>
        <p:spPr>
          <a:xfrm>
            <a:off x="793790" y="279368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Objectif du projet</a:t>
            </a:r>
            <a:endParaRPr lang="en-US" sz="1750" dirty="0"/>
          </a:p>
        </p:txBody>
      </p:sp>
      <p:sp>
        <p:nvSpPr>
          <p:cNvPr id="6" name="Text 3"/>
          <p:cNvSpPr/>
          <p:nvPr/>
        </p:nvSpPr>
        <p:spPr>
          <a:xfrm>
            <a:off x="793790" y="341173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Mettre en place une chaîne complète de collecte, traitement, stockage, analyse et visualisation de données aériennes issues de sources hétérogènes, afin de produire des indicateurs permettant de comparer la modernité des flottes de compagnies aériennes.</a:t>
            </a:r>
            <a:endParaRPr lang="en-US" sz="1750" dirty="0"/>
          </a:p>
        </p:txBody>
      </p:sp>
      <p:sp>
        <p:nvSpPr>
          <p:cNvPr id="7" name="Text 4"/>
          <p:cNvSpPr/>
          <p:nvPr/>
        </p:nvSpPr>
        <p:spPr>
          <a:xfrm>
            <a:off x="793790" y="511849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Compétences mobilisées</a:t>
            </a:r>
            <a:endParaRPr lang="en-US" sz="1750" dirty="0"/>
          </a:p>
        </p:txBody>
      </p:sp>
      <p:sp>
        <p:nvSpPr>
          <p:cNvPr id="8" name="Text 5"/>
          <p:cNvSpPr/>
          <p:nvPr/>
        </p:nvSpPr>
        <p:spPr>
          <a:xfrm>
            <a:off x="793790" y="573655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Collecte et agrégation de données</a:t>
            </a:r>
            <a:endParaRPr lang="en-US" sz="1750" dirty="0"/>
          </a:p>
        </p:txBody>
      </p:sp>
      <p:sp>
        <p:nvSpPr>
          <p:cNvPr id="9" name="Text 6"/>
          <p:cNvSpPr/>
          <p:nvPr/>
        </p:nvSpPr>
        <p:spPr>
          <a:xfrm>
            <a:off x="793790" y="617874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Bases de données SQL</a:t>
            </a:r>
            <a:endParaRPr lang="en-US" sz="1750" dirty="0"/>
          </a:p>
        </p:txBody>
      </p:sp>
      <p:sp>
        <p:nvSpPr>
          <p:cNvPr id="10" name="Text 7"/>
          <p:cNvSpPr/>
          <p:nvPr/>
        </p:nvSpPr>
        <p:spPr>
          <a:xfrm>
            <a:off x="793790" y="662094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Analyse de données en Python</a:t>
            </a:r>
            <a:endParaRPr lang="en-US" sz="1750" dirty="0"/>
          </a:p>
        </p:txBody>
      </p:sp>
      <p:sp>
        <p:nvSpPr>
          <p:cNvPr id="11" name="Text 8"/>
          <p:cNvSpPr/>
          <p:nvPr/>
        </p:nvSpPr>
        <p:spPr>
          <a:xfrm>
            <a:off x="793790" y="706314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visualisation (dashboard interactif)</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21093"/>
            <a:ext cx="6220420" cy="566976"/>
          </a:xfrm>
          <a:prstGeom prst="rect">
            <a:avLst/>
          </a:prstGeom>
          <a:noFill/>
          <a:ln/>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Résultats &amp; Enseignements</a:t>
            </a:r>
            <a:endParaRPr lang="en-US" sz="3550" dirty="0"/>
          </a:p>
        </p:txBody>
      </p:sp>
      <p:sp>
        <p:nvSpPr>
          <p:cNvPr id="3" name="Text 1"/>
          <p:cNvSpPr/>
          <p:nvPr/>
        </p:nvSpPr>
        <p:spPr>
          <a:xfrm>
            <a:off x="793790" y="214169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Les analyses permettent de mettre en évidence des structures et des écarts significatifs entre compagnies aériennes.</a:t>
            </a:r>
            <a:endParaRPr lang="en-US" sz="1750" dirty="0"/>
          </a:p>
        </p:txBody>
      </p:sp>
      <p:sp>
        <p:nvSpPr>
          <p:cNvPr id="4" name="Text 2"/>
          <p:cNvSpPr/>
          <p:nvPr/>
        </p:nvSpPr>
        <p:spPr>
          <a:xfrm>
            <a:off x="793790" y="275975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Enseignements principaux</a:t>
            </a:r>
            <a:endParaRPr lang="en-US" sz="1750" dirty="0"/>
          </a:p>
        </p:txBody>
      </p:sp>
      <p:sp>
        <p:nvSpPr>
          <p:cNvPr id="5" name="Text 3"/>
          <p:cNvSpPr/>
          <p:nvPr/>
        </p:nvSpPr>
        <p:spPr>
          <a:xfrm>
            <a:off x="793790" y="337780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Les compagnies se structurent en groupes distincts selon la composition et le renouvellement de leur flotte</a:t>
            </a:r>
            <a:endParaRPr lang="en-US" sz="1750" dirty="0"/>
          </a:p>
        </p:txBody>
      </p:sp>
      <p:sp>
        <p:nvSpPr>
          <p:cNvPr id="6" name="Text 4"/>
          <p:cNvSpPr/>
          <p:nvPr/>
        </p:nvSpPr>
        <p:spPr>
          <a:xfrm>
            <a:off x="793790" y="382000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Des disparités importantes apparaissent entre régions, indépendamment de la taille des flottes</a:t>
            </a:r>
            <a:endParaRPr lang="en-US" sz="1750" dirty="0"/>
          </a:p>
        </p:txBody>
      </p:sp>
      <p:sp>
        <p:nvSpPr>
          <p:cNvPr id="7" name="Text 5"/>
          <p:cNvSpPr/>
          <p:nvPr/>
        </p:nvSpPr>
        <p:spPr>
          <a:xfrm>
            <a:off x="793790" y="426219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Certaines compagnies de taille intermédiaire présentent des niveaux de modernité comparables, voire supérieurs, à ceux de grandes compagnies historiques</a:t>
            </a:r>
            <a:endParaRPr lang="en-US" sz="1750" dirty="0"/>
          </a:p>
        </p:txBody>
      </p:sp>
      <p:sp>
        <p:nvSpPr>
          <p:cNvPr id="8" name="Text 6"/>
          <p:cNvSpPr/>
          <p:nvPr/>
        </p:nvSpPr>
        <p:spPr>
          <a:xfrm>
            <a:off x="793790" y="506730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La modernité de la flotte dépend davantage de la stratégie de renouvellement que du volume d’appareils</a:t>
            </a:r>
            <a:endParaRPr lang="en-US" sz="1750" dirty="0"/>
          </a:p>
        </p:txBody>
      </p:sp>
      <p:sp>
        <p:nvSpPr>
          <p:cNvPr id="9" name="Text 7"/>
          <p:cNvSpPr/>
          <p:nvPr/>
        </p:nvSpPr>
        <p:spPr>
          <a:xfrm>
            <a:off x="793790" y="568535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Apports du projet</a:t>
            </a:r>
            <a:endParaRPr lang="en-US" sz="1750" dirty="0"/>
          </a:p>
        </p:txBody>
      </p:sp>
      <p:sp>
        <p:nvSpPr>
          <p:cNvPr id="10" name="Text 8"/>
          <p:cNvSpPr/>
          <p:nvPr/>
        </p:nvSpPr>
        <p:spPr>
          <a:xfrm>
            <a:off x="793790" y="630340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Analyse comparative fondée sur des indicateurs construits</a:t>
            </a:r>
            <a:endParaRPr lang="en-US" sz="1750" dirty="0"/>
          </a:p>
        </p:txBody>
      </p:sp>
      <p:sp>
        <p:nvSpPr>
          <p:cNvPr id="11" name="Text 9"/>
          <p:cNvSpPr/>
          <p:nvPr/>
        </p:nvSpPr>
        <p:spPr>
          <a:xfrm>
            <a:off x="793790" y="674560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Mise en évidence de profils de compagnies difficilement observables sans agrégation des données</a:t>
            </a:r>
            <a:endParaRPr lang="en-US" sz="1750" dirty="0"/>
          </a:p>
        </p:txBody>
      </p:sp>
      <p:pic>
        <p:nvPicPr>
          <p:cNvPr id="13" name="Image 12"/>
          <p:cNvPicPr>
            <a:picLocks noChangeAspect="1"/>
          </p:cNvPicPr>
          <p:nvPr/>
        </p:nvPicPr>
        <p:blipFill>
          <a:blip r:embed="rId3"/>
          <a:stretch>
            <a:fillRect/>
          </a:stretch>
        </p:blipFill>
        <p:spPr>
          <a:xfrm>
            <a:off x="12453939" y="7357796"/>
            <a:ext cx="2176461" cy="8718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61254"/>
            <a:ext cx="966811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Limites, perspectives &amp; conclusion</a:t>
            </a:r>
            <a:endParaRPr lang="en-US" sz="4450" dirty="0"/>
          </a:p>
        </p:txBody>
      </p:sp>
      <p:sp>
        <p:nvSpPr>
          <p:cNvPr id="3" name="Text 1"/>
          <p:cNvSpPr/>
          <p:nvPr/>
        </p:nvSpPr>
        <p:spPr>
          <a:xfrm>
            <a:off x="793790" y="273700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481C9E"/>
                </a:solidFill>
                <a:latin typeface="Montserrat" pitchFamily="34" charset="0"/>
                <a:ea typeface="Montserrat" pitchFamily="34" charset="-122"/>
                <a:cs typeface="Montserrat" pitchFamily="34" charset="-120"/>
              </a:rPr>
              <a:t>Limites du projet</a:t>
            </a:r>
            <a:endParaRPr lang="en-US" sz="3550" dirty="0"/>
          </a:p>
        </p:txBody>
      </p:sp>
      <p:sp>
        <p:nvSpPr>
          <p:cNvPr id="4" name="Text 2"/>
          <p:cNvSpPr/>
          <p:nvPr/>
        </p:nvSpPr>
        <p:spPr>
          <a:xfrm>
            <a:off x="793790" y="35307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Absence d’API REST pour exposer les données et indicateurs</a:t>
            </a:r>
            <a:endParaRPr lang="en-US" sz="1750" dirty="0"/>
          </a:p>
        </p:txBody>
      </p:sp>
      <p:sp>
        <p:nvSpPr>
          <p:cNvPr id="5" name="Text 3"/>
          <p:cNvSpPr/>
          <p:nvPr/>
        </p:nvSpPr>
        <p:spPr>
          <a:xfrm>
            <a:off x="793790" y="43358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Données statiques, non mises à jour automatiquement</a:t>
            </a:r>
            <a:endParaRPr lang="en-US" sz="1750" dirty="0"/>
          </a:p>
        </p:txBody>
      </p:sp>
      <p:sp>
        <p:nvSpPr>
          <p:cNvPr id="6" name="Text 4"/>
          <p:cNvSpPr/>
          <p:nvPr/>
        </p:nvSpPr>
        <p:spPr>
          <a:xfrm>
            <a:off x="793790" y="477809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Pipeline non dockerisé</a:t>
            </a:r>
            <a:endParaRPr lang="en-US" sz="1750" dirty="0"/>
          </a:p>
        </p:txBody>
      </p:sp>
      <p:sp>
        <p:nvSpPr>
          <p:cNvPr id="7" name="Text 5"/>
          <p:cNvSpPr/>
          <p:nvPr/>
        </p:nvSpPr>
        <p:spPr>
          <a:xfrm>
            <a:off x="7599521" y="2737009"/>
            <a:ext cx="6244709" cy="1133951"/>
          </a:xfrm>
          <a:prstGeom prst="rect">
            <a:avLst/>
          </a:prstGeom>
          <a:noFill/>
          <a:ln/>
        </p:spPr>
        <p:txBody>
          <a:bodyPr wrap="square" lIns="0" tIns="0" rIns="0" bIns="0" rtlCol="0" anchor="t"/>
          <a:lstStyle/>
          <a:p>
            <a:pPr marL="0" indent="0" algn="l">
              <a:lnSpc>
                <a:spcPts val="4450"/>
              </a:lnSpc>
              <a:buNone/>
            </a:pPr>
            <a:r>
              <a:rPr lang="en-US" sz="3550" dirty="0">
                <a:solidFill>
                  <a:srgbClr val="481C9E"/>
                </a:solidFill>
                <a:latin typeface="Montserrat" pitchFamily="34" charset="0"/>
                <a:ea typeface="Montserrat" pitchFamily="34" charset="-122"/>
                <a:cs typeface="Montserrat" pitchFamily="34" charset="-120"/>
              </a:rPr>
              <a:t>Perspectives d’amélioration</a:t>
            </a:r>
            <a:endParaRPr lang="en-US" sz="3550" dirty="0"/>
          </a:p>
        </p:txBody>
      </p:sp>
      <p:sp>
        <p:nvSpPr>
          <p:cNvPr id="8" name="Text 6"/>
          <p:cNvSpPr/>
          <p:nvPr/>
        </p:nvSpPr>
        <p:spPr>
          <a:xfrm>
            <a:off x="7599521" y="409777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Mise en place d’une API (FastAPI ou Flask)</a:t>
            </a:r>
            <a:endParaRPr lang="en-US" sz="1750" dirty="0"/>
          </a:p>
        </p:txBody>
      </p:sp>
      <p:sp>
        <p:nvSpPr>
          <p:cNvPr id="9" name="Text 7"/>
          <p:cNvSpPr/>
          <p:nvPr/>
        </p:nvSpPr>
        <p:spPr>
          <a:xfrm>
            <a:off x="7599521" y="453997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Automatisation et industrialisation du pipeline</a:t>
            </a:r>
            <a:endParaRPr lang="en-US" sz="1750" dirty="0"/>
          </a:p>
        </p:txBody>
      </p:sp>
      <p:sp>
        <p:nvSpPr>
          <p:cNvPr id="10" name="Text 8"/>
          <p:cNvSpPr/>
          <p:nvPr/>
        </p:nvSpPr>
        <p:spPr>
          <a:xfrm>
            <a:off x="7599521" y="498217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Déploiement du dashboard et mise à jour régulière des données</a:t>
            </a:r>
            <a:endParaRPr lang="en-US" sz="1750" dirty="0"/>
          </a:p>
        </p:txBody>
      </p:sp>
      <p:sp>
        <p:nvSpPr>
          <p:cNvPr id="11" name="Text 9"/>
          <p:cNvSpPr/>
          <p:nvPr/>
        </p:nvSpPr>
        <p:spPr>
          <a:xfrm>
            <a:off x="793790" y="6042422"/>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Conclusion</a:t>
            </a:r>
            <a:r>
              <a:rPr lang="en-US" sz="1750" dirty="0">
                <a:solidFill>
                  <a:srgbClr val="DCD7E5"/>
                </a:solidFill>
                <a:latin typeface="Heebo Light" pitchFamily="34" charset="0"/>
                <a:ea typeface="Heebo Light" pitchFamily="34" charset="-122"/>
                <a:cs typeface="Heebo Light" pitchFamily="34" charset="-120"/>
              </a:rPr>
              <a:t> Le projet met en œuvre une chaîne data complète, de la collecte à la visualisation. Il fournit des analyses et des indicateurs pertinents tout en ouvrant des perspectives claires d’amélioration pour une version future plus industrialisée.</a:t>
            </a:r>
            <a:endParaRPr lang="en-US" sz="1750" dirty="0"/>
          </a:p>
        </p:txBody>
      </p:sp>
      <p:pic>
        <p:nvPicPr>
          <p:cNvPr id="12" name="Image 11"/>
          <p:cNvPicPr>
            <a:picLocks noChangeAspect="1"/>
          </p:cNvPicPr>
          <p:nvPr/>
        </p:nvPicPr>
        <p:blipFill>
          <a:blip r:embed="rId3"/>
          <a:stretch>
            <a:fillRect/>
          </a:stretch>
        </p:blipFill>
        <p:spPr>
          <a:xfrm>
            <a:off x="12453939" y="7289720"/>
            <a:ext cx="2176461" cy="871804"/>
          </a:xfrm>
          <a:prstGeom prst="rect">
            <a:avLst/>
          </a:prstGeom>
        </p:spPr>
      </p:pic>
    </p:spTree>
    <p:extLst>
      <p:ext uri="{BB962C8B-B14F-4D97-AF65-F5344CB8AC3E}">
        <p14:creationId xmlns:p14="http://schemas.microsoft.com/office/powerpoint/2010/main" val="26515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0640"/>
            <a:ext cx="5997297" cy="566976"/>
          </a:xfrm>
          <a:prstGeom prst="rect">
            <a:avLst/>
          </a:prstGeom>
          <a:noFill/>
          <a:ln/>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Contexte &amp; Problématique</a:t>
            </a:r>
            <a:endParaRPr lang="en-US" sz="3550" dirty="0"/>
          </a:p>
        </p:txBody>
      </p:sp>
      <p:sp>
        <p:nvSpPr>
          <p:cNvPr id="3" name="Text 1"/>
          <p:cNvSpPr/>
          <p:nvPr/>
        </p:nvSpPr>
        <p:spPr>
          <a:xfrm>
            <a:off x="793790" y="328124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Le secteur aérien est marqué par de fortes disparités entre les compagnies en termes de taille de flotte, de diversité des appareils et de renouvellement technologique. La modernité des flottes a un impact direct sur les performances économiques, environnementales et opérationnelles des compagnies aériennes.</a:t>
            </a:r>
            <a:endParaRPr lang="en-US" sz="1750" dirty="0"/>
          </a:p>
        </p:txBody>
      </p:sp>
      <p:sp>
        <p:nvSpPr>
          <p:cNvPr id="4" name="Text 2"/>
          <p:cNvSpPr/>
          <p:nvPr/>
        </p:nvSpPr>
        <p:spPr>
          <a:xfrm>
            <a:off x="793790" y="462510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81C9E"/>
                </a:solidFill>
                <a:latin typeface="Heebo Light" pitchFamily="34" charset="0"/>
                <a:ea typeface="Heebo Light" pitchFamily="34" charset="-122"/>
                <a:cs typeface="Heebo Light" pitchFamily="34" charset="-120"/>
              </a:rPr>
              <a:t>Problématique</a:t>
            </a:r>
            <a:endParaRPr lang="en-US" sz="1750" dirty="0"/>
          </a:p>
        </p:txBody>
      </p:sp>
      <p:sp>
        <p:nvSpPr>
          <p:cNvPr id="5" name="Text 3"/>
          <p:cNvSpPr/>
          <p:nvPr/>
        </p:nvSpPr>
        <p:spPr>
          <a:xfrm>
            <a:off x="793790" y="524315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Comment analyser et comparer objectivement la modernité des flottes aériennes à partir de données hétérogènes issues de sources multiples ?</a:t>
            </a:r>
            <a:endParaRPr lang="en-US" sz="1750" dirty="0"/>
          </a:p>
        </p:txBody>
      </p:sp>
      <p:sp>
        <p:nvSpPr>
          <p:cNvPr id="6" name="Rectangle à coins arrondis 5"/>
          <p:cNvSpPr/>
          <p:nvPr/>
        </p:nvSpPr>
        <p:spPr>
          <a:xfrm>
            <a:off x="12469091" y="7367155"/>
            <a:ext cx="2161309" cy="862445"/>
          </a:xfrm>
          <a:prstGeom prst="roundRect">
            <a:avLst/>
          </a:prstGeom>
          <a:solidFill>
            <a:srgbClr val="0D0A2C"/>
          </a:solidFill>
          <a:ln>
            <a:solidFill>
              <a:srgbClr val="0D0A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686395" y="539353"/>
            <a:ext cx="3963948" cy="490299"/>
          </a:xfrm>
          <a:prstGeom prst="rect">
            <a:avLst/>
          </a:prstGeom>
          <a:noFill/>
          <a:ln/>
        </p:spPr>
        <p:txBody>
          <a:bodyPr wrap="none" lIns="0" tIns="0" rIns="0" bIns="0" rtlCol="0" anchor="t"/>
          <a:lstStyle/>
          <a:p>
            <a:pPr marL="0" indent="0" algn="l">
              <a:lnSpc>
                <a:spcPts val="3850"/>
              </a:lnSpc>
              <a:buNone/>
            </a:pPr>
            <a:r>
              <a:rPr lang="en-US" sz="3050" dirty="0">
                <a:solidFill>
                  <a:srgbClr val="F2F0F4"/>
                </a:solidFill>
                <a:latin typeface="Montserrat" pitchFamily="34" charset="0"/>
                <a:ea typeface="Montserrat" pitchFamily="34" charset="-122"/>
                <a:cs typeface="Montserrat" pitchFamily="34" charset="-120"/>
              </a:rPr>
              <a:t>Sources de données</a:t>
            </a:r>
            <a:endParaRPr lang="en-US" sz="3050" dirty="0"/>
          </a:p>
        </p:txBody>
      </p:sp>
      <p:sp>
        <p:nvSpPr>
          <p:cNvPr id="4" name="Text 1"/>
          <p:cNvSpPr/>
          <p:nvPr/>
        </p:nvSpPr>
        <p:spPr>
          <a:xfrm>
            <a:off x="686395" y="1323856"/>
            <a:ext cx="7771209" cy="627459"/>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Le projet s’appuie sur l’agrégation de données aéronautiques issues de plusieurs sources publiques et hétérogènes.</a:t>
            </a:r>
            <a:endParaRPr lang="en-US" sz="1500" dirty="0"/>
          </a:p>
        </p:txBody>
      </p:sp>
      <p:sp>
        <p:nvSpPr>
          <p:cNvPr id="5" name="Text 2"/>
          <p:cNvSpPr/>
          <p:nvPr/>
        </p:nvSpPr>
        <p:spPr>
          <a:xfrm>
            <a:off x="686395" y="2171938"/>
            <a:ext cx="7771209" cy="313730"/>
          </a:xfrm>
          <a:prstGeom prst="rect">
            <a:avLst/>
          </a:prstGeom>
          <a:noFill/>
          <a:ln/>
        </p:spPr>
        <p:txBody>
          <a:bodyPr wrap="none" lIns="0" tIns="0" rIns="0" bIns="0" rtlCol="0" anchor="t"/>
          <a:lstStyle/>
          <a:p>
            <a:pPr marL="0" indent="0" algn="l">
              <a:lnSpc>
                <a:spcPts val="2450"/>
              </a:lnSpc>
              <a:buNone/>
            </a:pPr>
            <a:r>
              <a:rPr lang="en-US" sz="1500" dirty="0">
                <a:solidFill>
                  <a:srgbClr val="481C9E"/>
                </a:solidFill>
                <a:latin typeface="Heebo Light" pitchFamily="34" charset="0"/>
                <a:ea typeface="Heebo Light" pitchFamily="34" charset="-122"/>
                <a:cs typeface="Heebo Light" pitchFamily="34" charset="-120"/>
              </a:rPr>
              <a:t>Sources utilisées</a:t>
            </a:r>
            <a:endParaRPr lang="en-US" sz="1500" dirty="0"/>
          </a:p>
        </p:txBody>
      </p:sp>
      <p:sp>
        <p:nvSpPr>
          <p:cNvPr id="6" name="Text 3"/>
          <p:cNvSpPr/>
          <p:nvPr/>
        </p:nvSpPr>
        <p:spPr>
          <a:xfrm>
            <a:off x="686395" y="2706291"/>
            <a:ext cx="7771209" cy="31373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CD7E5"/>
                </a:solidFill>
                <a:latin typeface="Heebo Light" pitchFamily="34" charset="0"/>
                <a:ea typeface="Heebo Light" pitchFamily="34" charset="-122"/>
                <a:cs typeface="Heebo Light" pitchFamily="34" charset="-120"/>
              </a:rPr>
              <a:t>Web scraping de Wikipédia</a:t>
            </a:r>
            <a:endParaRPr lang="en-US" sz="1500" dirty="0"/>
          </a:p>
        </p:txBody>
      </p:sp>
      <p:sp>
        <p:nvSpPr>
          <p:cNvPr id="7" name="Text 4"/>
          <p:cNvSpPr/>
          <p:nvPr/>
        </p:nvSpPr>
        <p:spPr>
          <a:xfrm>
            <a:off x="686395" y="3088600"/>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informations sur les compagnies aériennes</a:t>
            </a:r>
            <a:endParaRPr lang="en-US" sz="1500" dirty="0"/>
          </a:p>
        </p:txBody>
      </p:sp>
      <p:sp>
        <p:nvSpPr>
          <p:cNvPr id="8" name="Text 5"/>
          <p:cNvSpPr/>
          <p:nvPr/>
        </p:nvSpPr>
        <p:spPr>
          <a:xfrm>
            <a:off x="686395" y="3470910"/>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composition et taille des flottes</a:t>
            </a:r>
            <a:endParaRPr lang="en-US" sz="1500" dirty="0"/>
          </a:p>
        </p:txBody>
      </p:sp>
      <p:sp>
        <p:nvSpPr>
          <p:cNvPr id="9" name="Text 6"/>
          <p:cNvSpPr/>
          <p:nvPr/>
        </p:nvSpPr>
        <p:spPr>
          <a:xfrm>
            <a:off x="686395" y="3853220"/>
            <a:ext cx="7771209" cy="31373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CD7E5"/>
                </a:solidFill>
                <a:latin typeface="Heebo Light" pitchFamily="34" charset="0"/>
                <a:ea typeface="Heebo Light" pitchFamily="34" charset="-122"/>
                <a:cs typeface="Heebo Light" pitchFamily="34" charset="-120"/>
              </a:rPr>
              <a:t>Données issues d’OpenFlights</a:t>
            </a:r>
            <a:endParaRPr lang="en-US" sz="1500" dirty="0"/>
          </a:p>
        </p:txBody>
      </p:sp>
      <p:sp>
        <p:nvSpPr>
          <p:cNvPr id="10" name="Text 7"/>
          <p:cNvSpPr/>
          <p:nvPr/>
        </p:nvSpPr>
        <p:spPr>
          <a:xfrm>
            <a:off x="686395" y="4235529"/>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compagnies aériennes</a:t>
            </a:r>
            <a:endParaRPr lang="en-US" sz="1500" dirty="0"/>
          </a:p>
        </p:txBody>
      </p:sp>
      <p:sp>
        <p:nvSpPr>
          <p:cNvPr id="11" name="Text 8"/>
          <p:cNvSpPr/>
          <p:nvPr/>
        </p:nvSpPr>
        <p:spPr>
          <a:xfrm>
            <a:off x="686395" y="4617839"/>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pays et régions</a:t>
            </a:r>
            <a:endParaRPr lang="en-US" sz="1500" dirty="0"/>
          </a:p>
        </p:txBody>
      </p:sp>
      <p:sp>
        <p:nvSpPr>
          <p:cNvPr id="12" name="Text 9"/>
          <p:cNvSpPr/>
          <p:nvPr/>
        </p:nvSpPr>
        <p:spPr>
          <a:xfrm>
            <a:off x="686395" y="5000149"/>
            <a:ext cx="7771209" cy="31373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CD7E5"/>
                </a:solidFill>
                <a:latin typeface="Heebo Light" pitchFamily="34" charset="0"/>
                <a:ea typeface="Heebo Light" pitchFamily="34" charset="-122"/>
                <a:cs typeface="Heebo Light" pitchFamily="34" charset="-120"/>
              </a:rPr>
              <a:t>Fichier JSON issu de GitHub</a:t>
            </a:r>
            <a:endParaRPr lang="en-US" sz="1500" dirty="0"/>
          </a:p>
        </p:txBody>
      </p:sp>
      <p:sp>
        <p:nvSpPr>
          <p:cNvPr id="13" name="Text 10"/>
          <p:cNvSpPr/>
          <p:nvPr/>
        </p:nvSpPr>
        <p:spPr>
          <a:xfrm>
            <a:off x="686395" y="5382458"/>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caractéristiques des appareils</a:t>
            </a:r>
            <a:endParaRPr lang="en-US" sz="1500" dirty="0"/>
          </a:p>
        </p:txBody>
      </p:sp>
      <p:sp>
        <p:nvSpPr>
          <p:cNvPr id="14" name="Text 11"/>
          <p:cNvSpPr/>
          <p:nvPr/>
        </p:nvSpPr>
        <p:spPr>
          <a:xfrm>
            <a:off x="686395" y="5764768"/>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typologie et génération des avions</a:t>
            </a:r>
            <a:endParaRPr lang="en-US" sz="1500" dirty="0"/>
          </a:p>
        </p:txBody>
      </p:sp>
      <p:sp>
        <p:nvSpPr>
          <p:cNvPr id="15" name="Text 12"/>
          <p:cNvSpPr/>
          <p:nvPr/>
        </p:nvSpPr>
        <p:spPr>
          <a:xfrm>
            <a:off x="686395" y="6147078"/>
            <a:ext cx="7771209" cy="313730"/>
          </a:xfrm>
          <a:prstGeom prst="rect">
            <a:avLst/>
          </a:prstGeom>
          <a:noFill/>
          <a:ln/>
        </p:spPr>
        <p:txBody>
          <a:bodyPr wrap="none" lIns="0" tIns="0" rIns="0" bIns="0" rtlCol="0" anchor="t"/>
          <a:lstStyle/>
          <a:p>
            <a:pPr marL="342900" indent="-342900" algn="l">
              <a:lnSpc>
                <a:spcPts val="2450"/>
              </a:lnSpc>
              <a:buSzPct val="100000"/>
              <a:buChar char="•"/>
            </a:pPr>
            <a:r>
              <a:rPr lang="en-US" sz="1500" b="1" dirty="0">
                <a:solidFill>
                  <a:srgbClr val="DCD7E5"/>
                </a:solidFill>
                <a:latin typeface="Heebo Light" pitchFamily="34" charset="0"/>
                <a:ea typeface="Heebo Light" pitchFamily="34" charset="-122"/>
                <a:cs typeface="Heebo Light" pitchFamily="34" charset="-120"/>
              </a:rPr>
              <a:t>Fichiers CSV intermédiaires</a:t>
            </a:r>
            <a:endParaRPr lang="en-US" sz="1500" dirty="0"/>
          </a:p>
        </p:txBody>
      </p:sp>
      <p:sp>
        <p:nvSpPr>
          <p:cNvPr id="16" name="Text 13"/>
          <p:cNvSpPr/>
          <p:nvPr/>
        </p:nvSpPr>
        <p:spPr>
          <a:xfrm>
            <a:off x="686395" y="6529387"/>
            <a:ext cx="7771209" cy="313730"/>
          </a:xfrm>
          <a:prstGeom prst="rect">
            <a:avLst/>
          </a:prstGeom>
          <a:noFill/>
          <a:ln/>
        </p:spPr>
        <p:txBody>
          <a:bodyPr wrap="none" lIns="0" tIns="0" rIns="0" bIns="0" rtlCol="0" anchor="t"/>
          <a:lstStyle/>
          <a:p>
            <a:pPr marL="685800" lvl="1" indent="-342900" algn="l">
              <a:lnSpc>
                <a:spcPts val="2450"/>
              </a:lnSpc>
              <a:buSzPct val="100000"/>
              <a:buChar char="•"/>
            </a:pPr>
            <a:r>
              <a:rPr lang="en-US" sz="1500" dirty="0">
                <a:solidFill>
                  <a:srgbClr val="DCD7E5"/>
                </a:solidFill>
                <a:latin typeface="Heebo Light" pitchFamily="34" charset="0"/>
                <a:ea typeface="Heebo Light" pitchFamily="34" charset="-122"/>
                <a:cs typeface="Heebo Light" pitchFamily="34" charset="-120"/>
              </a:rPr>
              <a:t>consolidation et enrichissement des données collectées</a:t>
            </a:r>
            <a:endParaRPr lang="en-US" sz="1500" dirty="0"/>
          </a:p>
        </p:txBody>
      </p:sp>
      <p:sp>
        <p:nvSpPr>
          <p:cNvPr id="17" name="Text 14"/>
          <p:cNvSpPr/>
          <p:nvPr/>
        </p:nvSpPr>
        <p:spPr>
          <a:xfrm>
            <a:off x="686395" y="7063740"/>
            <a:ext cx="7771209" cy="627459"/>
          </a:xfrm>
          <a:prstGeom prst="rect">
            <a:avLst/>
          </a:prstGeom>
          <a:noFill/>
          <a:ln/>
        </p:spPr>
        <p:txBody>
          <a:bodyPr wrap="square" lIns="0" tIns="0" rIns="0" bIns="0" rtlCol="0" anchor="t"/>
          <a:lstStyle/>
          <a:p>
            <a:pPr marL="0" indent="0" algn="l">
              <a:lnSpc>
                <a:spcPts val="2450"/>
              </a:lnSpc>
              <a:buNone/>
            </a:pPr>
            <a:r>
              <a:rPr lang="en-US" sz="1500" dirty="0">
                <a:solidFill>
                  <a:srgbClr val="DCD7E5"/>
                </a:solidFill>
                <a:latin typeface="Heebo Light" pitchFamily="34" charset="0"/>
                <a:ea typeface="Heebo Light" pitchFamily="34" charset="-122"/>
                <a:cs typeface="Heebo Light" pitchFamily="34" charset="-120"/>
              </a:rPr>
              <a:t>L’ensemble de ces sources a été nettoyé, normalisé et regroupé afin de constituer un jeu de données unique exploitable pour l’analyse.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28442" y="174068"/>
            <a:ext cx="7088494" cy="2389811"/>
          </a:xfrm>
          <a:prstGeom prst="rect">
            <a:avLst/>
          </a:prstGeom>
        </p:spPr>
      </p:pic>
      <p:sp>
        <p:nvSpPr>
          <p:cNvPr id="3" name="Text 0"/>
          <p:cNvSpPr/>
          <p:nvPr/>
        </p:nvSpPr>
        <p:spPr>
          <a:xfrm>
            <a:off x="5671542" y="2816161"/>
            <a:ext cx="2791182" cy="283488"/>
          </a:xfrm>
          <a:prstGeom prst="rect">
            <a:avLst/>
          </a:prstGeom>
          <a:noFill/>
          <a:ln/>
        </p:spPr>
        <p:txBody>
          <a:bodyPr wrap="none" lIns="0" tIns="0" rIns="0" bIns="0" rtlCol="0" anchor="t"/>
          <a:lstStyle/>
          <a:p>
            <a:pPr marL="0" indent="0" algn="l">
              <a:lnSpc>
                <a:spcPts val="2200"/>
              </a:lnSpc>
              <a:buNone/>
            </a:pPr>
            <a:r>
              <a:rPr lang="en-US" sz="1750" dirty="0">
                <a:solidFill>
                  <a:srgbClr val="F2F0F4"/>
                </a:solidFill>
                <a:latin typeface="Montserrat" pitchFamily="34" charset="0"/>
                <a:ea typeface="Montserrat" pitchFamily="34" charset="-122"/>
                <a:cs typeface="Montserrat" pitchFamily="34" charset="-120"/>
              </a:rPr>
              <a:t>Pipeline global du projet</a:t>
            </a:r>
            <a:endParaRPr lang="en-US" sz="1750" dirty="0"/>
          </a:p>
        </p:txBody>
      </p:sp>
      <p:sp>
        <p:nvSpPr>
          <p:cNvPr id="4" name="Text 1"/>
          <p:cNvSpPr/>
          <p:nvPr/>
        </p:nvSpPr>
        <p:spPr>
          <a:xfrm>
            <a:off x="3729757" y="3136671"/>
            <a:ext cx="7173397"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Le projet suit une chaîne complète de traitement des données, depuis la collecte jusqu’à la visualisation finale des résultats.</a:t>
            </a:r>
            <a:endParaRPr lang="en-US" sz="850" dirty="0"/>
          </a:p>
        </p:txBody>
      </p:sp>
      <p:sp>
        <p:nvSpPr>
          <p:cNvPr id="5" name="Text 2"/>
          <p:cNvSpPr/>
          <p:nvPr/>
        </p:nvSpPr>
        <p:spPr>
          <a:xfrm>
            <a:off x="3729757" y="3374070"/>
            <a:ext cx="7173397" cy="181451"/>
          </a:xfrm>
          <a:prstGeom prst="rect">
            <a:avLst/>
          </a:prstGeom>
          <a:noFill/>
          <a:ln/>
        </p:spPr>
        <p:txBody>
          <a:bodyPr wrap="none" lIns="0" tIns="0" rIns="0" bIns="0" rtlCol="0" anchor="t"/>
          <a:lstStyle/>
          <a:p>
            <a:pPr marL="0" indent="0" algn="l">
              <a:lnSpc>
                <a:spcPts val="1400"/>
              </a:lnSpc>
              <a:buNone/>
            </a:pPr>
            <a:r>
              <a:rPr lang="en-US" sz="850" dirty="0">
                <a:solidFill>
                  <a:srgbClr val="481C9E"/>
                </a:solidFill>
                <a:latin typeface="Heebo Light" pitchFamily="34" charset="0"/>
                <a:ea typeface="Heebo Light" pitchFamily="34" charset="-122"/>
                <a:cs typeface="Heebo Light" pitchFamily="34" charset="-120"/>
              </a:rPr>
              <a:t>Étapes du pipeline</a:t>
            </a:r>
            <a:endParaRPr lang="en-US" sz="850" dirty="0"/>
          </a:p>
        </p:txBody>
      </p:sp>
      <p:pic>
        <p:nvPicPr>
          <p:cNvPr id="6" name="Image 1" descr="preencoded.png"/>
          <p:cNvPicPr>
            <a:picLocks noChangeAspect="1"/>
          </p:cNvPicPr>
          <p:nvPr/>
        </p:nvPicPr>
        <p:blipFill>
          <a:blip r:embed="rId4"/>
          <a:stretch>
            <a:fillRect/>
          </a:stretch>
        </p:blipFill>
        <p:spPr>
          <a:xfrm>
            <a:off x="3728442" y="3623170"/>
            <a:ext cx="566976" cy="680442"/>
          </a:xfrm>
          <a:prstGeom prst="rect">
            <a:avLst/>
          </a:prstGeom>
        </p:spPr>
      </p:pic>
      <p:sp>
        <p:nvSpPr>
          <p:cNvPr id="7" name="Text 3"/>
          <p:cNvSpPr/>
          <p:nvPr/>
        </p:nvSpPr>
        <p:spPr>
          <a:xfrm>
            <a:off x="4408765" y="3746903"/>
            <a:ext cx="1510665" cy="177165"/>
          </a:xfrm>
          <a:prstGeom prst="rect">
            <a:avLst/>
          </a:prstGeom>
          <a:noFill/>
          <a:ln/>
        </p:spPr>
        <p:txBody>
          <a:bodyPr wrap="none" lIns="0" tIns="0" rIns="0" bIns="0" rtlCol="0" anchor="t"/>
          <a:lstStyle/>
          <a:p>
            <a:pPr marL="0" indent="0" algn="l">
              <a:lnSpc>
                <a:spcPts val="1350"/>
              </a:lnSpc>
              <a:buNone/>
            </a:pPr>
            <a:r>
              <a:rPr lang="en-US" sz="1100" dirty="0">
                <a:solidFill>
                  <a:srgbClr val="DCD7E5"/>
                </a:solidFill>
                <a:latin typeface="Montserrat" pitchFamily="34" charset="0"/>
                <a:ea typeface="Montserrat" pitchFamily="34" charset="-122"/>
                <a:cs typeface="Montserrat" pitchFamily="34" charset="-120"/>
              </a:rPr>
              <a:t>Collecte des données</a:t>
            </a:r>
            <a:endParaRPr lang="en-US" sz="1100" dirty="0"/>
          </a:p>
        </p:txBody>
      </p:sp>
      <p:sp>
        <p:nvSpPr>
          <p:cNvPr id="8" name="Text 4"/>
          <p:cNvSpPr/>
          <p:nvPr/>
        </p:nvSpPr>
        <p:spPr>
          <a:xfrm>
            <a:off x="4410081" y="3961847"/>
            <a:ext cx="6493073"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Web scraping (Wikipédia), données OpenFlights, fichiers JSON issus de GitHub</a:t>
            </a:r>
            <a:endParaRPr lang="en-US" sz="850" dirty="0"/>
          </a:p>
        </p:txBody>
      </p:sp>
      <p:pic>
        <p:nvPicPr>
          <p:cNvPr id="9" name="Image 2" descr="preencoded.png"/>
          <p:cNvPicPr>
            <a:picLocks noChangeAspect="1"/>
          </p:cNvPicPr>
          <p:nvPr/>
        </p:nvPicPr>
        <p:blipFill>
          <a:blip r:embed="rId5"/>
          <a:stretch>
            <a:fillRect/>
          </a:stretch>
        </p:blipFill>
        <p:spPr>
          <a:xfrm>
            <a:off x="3728442" y="4303612"/>
            <a:ext cx="566976" cy="680442"/>
          </a:xfrm>
          <a:prstGeom prst="rect">
            <a:avLst/>
          </a:prstGeom>
        </p:spPr>
      </p:pic>
      <p:sp>
        <p:nvSpPr>
          <p:cNvPr id="10" name="Text 5"/>
          <p:cNvSpPr/>
          <p:nvPr/>
        </p:nvSpPr>
        <p:spPr>
          <a:xfrm>
            <a:off x="4408765" y="4427345"/>
            <a:ext cx="1938814" cy="177165"/>
          </a:xfrm>
          <a:prstGeom prst="rect">
            <a:avLst/>
          </a:prstGeom>
          <a:noFill/>
          <a:ln/>
        </p:spPr>
        <p:txBody>
          <a:bodyPr wrap="none" lIns="0" tIns="0" rIns="0" bIns="0" rtlCol="0" anchor="t"/>
          <a:lstStyle/>
          <a:p>
            <a:pPr marL="0" indent="0" algn="l">
              <a:lnSpc>
                <a:spcPts val="1350"/>
              </a:lnSpc>
              <a:buNone/>
            </a:pPr>
            <a:r>
              <a:rPr lang="en-US" sz="1100" dirty="0">
                <a:solidFill>
                  <a:srgbClr val="DCD7E5"/>
                </a:solidFill>
                <a:latin typeface="Montserrat" pitchFamily="34" charset="0"/>
                <a:ea typeface="Montserrat" pitchFamily="34" charset="-122"/>
                <a:cs typeface="Montserrat" pitchFamily="34" charset="-120"/>
              </a:rPr>
              <a:t>Nettoyage et normalisation</a:t>
            </a:r>
            <a:endParaRPr lang="en-US" sz="1100" dirty="0"/>
          </a:p>
        </p:txBody>
      </p:sp>
      <p:sp>
        <p:nvSpPr>
          <p:cNvPr id="11" name="Text 6"/>
          <p:cNvSpPr/>
          <p:nvPr/>
        </p:nvSpPr>
        <p:spPr>
          <a:xfrm>
            <a:off x="4410081" y="4610229"/>
            <a:ext cx="6493073"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Déduplication, harmonisation des formats, contrôle de la qualité des données</a:t>
            </a:r>
            <a:endParaRPr lang="en-US" sz="850" dirty="0"/>
          </a:p>
        </p:txBody>
      </p:sp>
      <p:pic>
        <p:nvPicPr>
          <p:cNvPr id="12" name="Image 3" descr="preencoded.png"/>
          <p:cNvPicPr>
            <a:picLocks noChangeAspect="1"/>
          </p:cNvPicPr>
          <p:nvPr/>
        </p:nvPicPr>
        <p:blipFill>
          <a:blip r:embed="rId6"/>
          <a:stretch>
            <a:fillRect/>
          </a:stretch>
        </p:blipFill>
        <p:spPr>
          <a:xfrm>
            <a:off x="3728442" y="4984054"/>
            <a:ext cx="566976" cy="680442"/>
          </a:xfrm>
          <a:prstGeom prst="rect">
            <a:avLst/>
          </a:prstGeom>
        </p:spPr>
      </p:pic>
      <p:sp>
        <p:nvSpPr>
          <p:cNvPr id="13" name="Text 7"/>
          <p:cNvSpPr/>
          <p:nvPr/>
        </p:nvSpPr>
        <p:spPr>
          <a:xfrm>
            <a:off x="4408765" y="5107788"/>
            <a:ext cx="1917740" cy="177165"/>
          </a:xfrm>
          <a:prstGeom prst="rect">
            <a:avLst/>
          </a:prstGeom>
          <a:noFill/>
          <a:ln/>
        </p:spPr>
        <p:txBody>
          <a:bodyPr wrap="none" lIns="0" tIns="0" rIns="0" bIns="0" rtlCol="0" anchor="t"/>
          <a:lstStyle/>
          <a:p>
            <a:pPr marL="0" indent="0" algn="l">
              <a:lnSpc>
                <a:spcPts val="1350"/>
              </a:lnSpc>
              <a:buNone/>
            </a:pPr>
            <a:r>
              <a:rPr lang="en-US" sz="1100" dirty="0">
                <a:solidFill>
                  <a:srgbClr val="DCD7E5"/>
                </a:solidFill>
                <a:latin typeface="Montserrat" pitchFamily="34" charset="0"/>
                <a:ea typeface="Montserrat" pitchFamily="34" charset="-122"/>
                <a:cs typeface="Montserrat" pitchFamily="34" charset="-120"/>
              </a:rPr>
              <a:t>Consolidation des données</a:t>
            </a:r>
            <a:endParaRPr lang="en-US" sz="1100" dirty="0"/>
          </a:p>
        </p:txBody>
      </p:sp>
      <p:sp>
        <p:nvSpPr>
          <p:cNvPr id="14" name="Text 8"/>
          <p:cNvSpPr/>
          <p:nvPr/>
        </p:nvSpPr>
        <p:spPr>
          <a:xfrm>
            <a:off x="4408764" y="5284953"/>
            <a:ext cx="6493073"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Création de fichiers CSV intermédiaires enrichis</a:t>
            </a:r>
            <a:endParaRPr lang="en-US" sz="850" dirty="0"/>
          </a:p>
        </p:txBody>
      </p:sp>
      <p:pic>
        <p:nvPicPr>
          <p:cNvPr id="15" name="Image 4" descr="preencoded.png"/>
          <p:cNvPicPr>
            <a:picLocks noChangeAspect="1"/>
          </p:cNvPicPr>
          <p:nvPr/>
        </p:nvPicPr>
        <p:blipFill>
          <a:blip r:embed="rId7"/>
          <a:stretch>
            <a:fillRect/>
          </a:stretch>
        </p:blipFill>
        <p:spPr>
          <a:xfrm>
            <a:off x="3728442" y="5664496"/>
            <a:ext cx="566976" cy="680442"/>
          </a:xfrm>
          <a:prstGeom prst="rect">
            <a:avLst/>
          </a:prstGeom>
        </p:spPr>
      </p:pic>
      <p:sp>
        <p:nvSpPr>
          <p:cNvPr id="16" name="Text 9"/>
          <p:cNvSpPr/>
          <p:nvPr/>
        </p:nvSpPr>
        <p:spPr>
          <a:xfrm>
            <a:off x="4408765" y="5788230"/>
            <a:ext cx="2121218" cy="177165"/>
          </a:xfrm>
          <a:prstGeom prst="rect">
            <a:avLst/>
          </a:prstGeom>
          <a:noFill/>
          <a:ln/>
        </p:spPr>
        <p:txBody>
          <a:bodyPr wrap="none" lIns="0" tIns="0" rIns="0" bIns="0" rtlCol="0" anchor="t"/>
          <a:lstStyle/>
          <a:p>
            <a:pPr marL="0" indent="0" algn="l">
              <a:lnSpc>
                <a:spcPts val="1350"/>
              </a:lnSpc>
              <a:buNone/>
            </a:pPr>
            <a:r>
              <a:rPr lang="en-US" sz="1100" dirty="0">
                <a:solidFill>
                  <a:srgbClr val="DCD7E5"/>
                </a:solidFill>
                <a:latin typeface="Montserrat" pitchFamily="34" charset="0"/>
                <a:ea typeface="Montserrat" pitchFamily="34" charset="-122"/>
                <a:cs typeface="Montserrat" pitchFamily="34" charset="-120"/>
              </a:rPr>
              <a:t>Stockage en base de données</a:t>
            </a:r>
            <a:endParaRPr lang="en-US" sz="1100" dirty="0"/>
          </a:p>
        </p:txBody>
      </p:sp>
      <p:sp>
        <p:nvSpPr>
          <p:cNvPr id="17" name="Text 10"/>
          <p:cNvSpPr/>
          <p:nvPr/>
        </p:nvSpPr>
        <p:spPr>
          <a:xfrm>
            <a:off x="4410081" y="5969681"/>
            <a:ext cx="6493073" cy="181451"/>
          </a:xfrm>
          <a:prstGeom prst="rect">
            <a:avLst/>
          </a:prstGeom>
          <a:noFill/>
          <a:ln/>
        </p:spPr>
        <p:txBody>
          <a:bodyPr wrap="none" lIns="0" tIns="0" rIns="0" bIns="0" rtlCol="0" anchor="t"/>
          <a:lstStyle/>
          <a:p>
            <a:pPr marL="0" indent="0" algn="l">
              <a:lnSpc>
                <a:spcPts val="1400"/>
              </a:lnSpc>
              <a:buNone/>
            </a:pPr>
            <a:r>
              <a:rPr lang="en-US" sz="850" dirty="0" err="1" smtClean="0">
                <a:solidFill>
                  <a:srgbClr val="DCD7E5"/>
                </a:solidFill>
                <a:latin typeface="Heebo Light" pitchFamily="34" charset="0"/>
                <a:ea typeface="Heebo Light" pitchFamily="34" charset="-122"/>
                <a:cs typeface="Heebo Light" pitchFamily="34" charset="-120"/>
              </a:rPr>
              <a:t>Intégration</a:t>
            </a:r>
            <a:r>
              <a:rPr lang="en-US" sz="850" dirty="0" smtClean="0">
                <a:solidFill>
                  <a:srgbClr val="DCD7E5"/>
                </a:solidFill>
                <a:latin typeface="Heebo Light" pitchFamily="34" charset="0"/>
                <a:ea typeface="Heebo Light" pitchFamily="34" charset="-122"/>
                <a:cs typeface="Heebo Light" pitchFamily="34" charset="-120"/>
              </a:rPr>
              <a:t> </a:t>
            </a:r>
            <a:r>
              <a:rPr lang="en-US" sz="850" dirty="0">
                <a:solidFill>
                  <a:srgbClr val="DCD7E5"/>
                </a:solidFill>
                <a:latin typeface="Heebo Light" pitchFamily="34" charset="0"/>
                <a:ea typeface="Heebo Light" pitchFamily="34" charset="-122"/>
                <a:cs typeface="Heebo Light" pitchFamily="34" charset="-120"/>
              </a:rPr>
              <a:t>dans une base relationnelle MySQL</a:t>
            </a:r>
            <a:endParaRPr lang="en-US" sz="850" dirty="0"/>
          </a:p>
        </p:txBody>
      </p:sp>
      <p:pic>
        <p:nvPicPr>
          <p:cNvPr id="18" name="Image 5" descr="preencoded.png"/>
          <p:cNvPicPr>
            <a:picLocks noChangeAspect="1"/>
          </p:cNvPicPr>
          <p:nvPr/>
        </p:nvPicPr>
        <p:blipFill>
          <a:blip r:embed="rId8"/>
          <a:stretch>
            <a:fillRect/>
          </a:stretch>
        </p:blipFill>
        <p:spPr>
          <a:xfrm>
            <a:off x="3728442" y="6344938"/>
            <a:ext cx="566976" cy="680442"/>
          </a:xfrm>
          <a:prstGeom prst="rect">
            <a:avLst/>
          </a:prstGeom>
        </p:spPr>
      </p:pic>
      <p:sp>
        <p:nvSpPr>
          <p:cNvPr id="19" name="Text 11"/>
          <p:cNvSpPr/>
          <p:nvPr/>
        </p:nvSpPr>
        <p:spPr>
          <a:xfrm>
            <a:off x="4408765" y="6468672"/>
            <a:ext cx="1696641" cy="177165"/>
          </a:xfrm>
          <a:prstGeom prst="rect">
            <a:avLst/>
          </a:prstGeom>
          <a:noFill/>
          <a:ln/>
        </p:spPr>
        <p:txBody>
          <a:bodyPr wrap="none" lIns="0" tIns="0" rIns="0" bIns="0" rtlCol="0" anchor="t"/>
          <a:lstStyle/>
          <a:p>
            <a:pPr marL="0" indent="0" algn="l">
              <a:lnSpc>
                <a:spcPts val="1350"/>
              </a:lnSpc>
              <a:buNone/>
            </a:pPr>
            <a:r>
              <a:rPr lang="en-US" sz="1100" dirty="0" err="1" smtClean="0">
                <a:solidFill>
                  <a:srgbClr val="DCD7E5"/>
                </a:solidFill>
                <a:latin typeface="Montserrat" pitchFamily="34" charset="0"/>
                <a:ea typeface="Montserrat" pitchFamily="34" charset="-122"/>
                <a:cs typeface="Montserrat" pitchFamily="34" charset="-120"/>
              </a:rPr>
              <a:t>Analyse</a:t>
            </a:r>
            <a:r>
              <a:rPr lang="en-US" sz="1100" dirty="0" smtClean="0">
                <a:solidFill>
                  <a:srgbClr val="DCD7E5"/>
                </a:solidFill>
                <a:latin typeface="Montserrat" pitchFamily="34" charset="0"/>
                <a:ea typeface="Montserrat" pitchFamily="34" charset="-122"/>
                <a:cs typeface="Montserrat" pitchFamily="34" charset="-120"/>
              </a:rPr>
              <a:t> </a:t>
            </a:r>
            <a:r>
              <a:rPr lang="en-US" sz="1100" dirty="0">
                <a:solidFill>
                  <a:srgbClr val="DCD7E5"/>
                </a:solidFill>
                <a:latin typeface="Montserrat" pitchFamily="34" charset="0"/>
                <a:ea typeface="Montserrat" pitchFamily="34" charset="-122"/>
                <a:cs typeface="Montserrat" pitchFamily="34" charset="-120"/>
              </a:rPr>
              <a:t>et modélisation</a:t>
            </a:r>
            <a:endParaRPr lang="en-US" sz="1100" dirty="0"/>
          </a:p>
        </p:txBody>
      </p:sp>
      <p:sp>
        <p:nvSpPr>
          <p:cNvPr id="20" name="Text 12"/>
          <p:cNvSpPr/>
          <p:nvPr/>
        </p:nvSpPr>
        <p:spPr>
          <a:xfrm>
            <a:off x="4408763" y="6683637"/>
            <a:ext cx="6493073"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Calcul d’indicateurs, clustering et analyses statistiques</a:t>
            </a:r>
            <a:endParaRPr lang="en-US" sz="850" dirty="0"/>
          </a:p>
        </p:txBody>
      </p:sp>
      <p:pic>
        <p:nvPicPr>
          <p:cNvPr id="21" name="Image 6" descr="preencoded.png"/>
          <p:cNvPicPr>
            <a:picLocks noChangeAspect="1"/>
          </p:cNvPicPr>
          <p:nvPr/>
        </p:nvPicPr>
        <p:blipFill>
          <a:blip r:embed="rId9"/>
          <a:stretch>
            <a:fillRect/>
          </a:stretch>
        </p:blipFill>
        <p:spPr>
          <a:xfrm>
            <a:off x="3728442" y="7025380"/>
            <a:ext cx="566976" cy="680442"/>
          </a:xfrm>
          <a:prstGeom prst="rect">
            <a:avLst/>
          </a:prstGeom>
        </p:spPr>
      </p:pic>
      <p:sp>
        <p:nvSpPr>
          <p:cNvPr id="22" name="Text 13"/>
          <p:cNvSpPr/>
          <p:nvPr/>
        </p:nvSpPr>
        <p:spPr>
          <a:xfrm>
            <a:off x="4408765" y="7149114"/>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DCD7E5"/>
                </a:solidFill>
                <a:latin typeface="Montserrat" pitchFamily="34" charset="0"/>
                <a:ea typeface="Montserrat" pitchFamily="34" charset="-122"/>
                <a:cs typeface="Montserrat" pitchFamily="34" charset="-120"/>
              </a:rPr>
              <a:t>Visualisation</a:t>
            </a:r>
            <a:endParaRPr lang="en-US" sz="1100" dirty="0"/>
          </a:p>
        </p:txBody>
      </p:sp>
      <p:sp>
        <p:nvSpPr>
          <p:cNvPr id="23" name="Text 14"/>
          <p:cNvSpPr/>
          <p:nvPr/>
        </p:nvSpPr>
        <p:spPr>
          <a:xfrm>
            <a:off x="4408762" y="7274875"/>
            <a:ext cx="6493073" cy="181451"/>
          </a:xfrm>
          <a:prstGeom prst="rect">
            <a:avLst/>
          </a:prstGeom>
          <a:noFill/>
          <a:ln/>
        </p:spPr>
        <p:txBody>
          <a:bodyPr wrap="none" lIns="0" tIns="0" rIns="0" bIns="0" rtlCol="0" anchor="t"/>
          <a:lstStyle/>
          <a:p>
            <a:pPr marL="0" indent="0" algn="l">
              <a:lnSpc>
                <a:spcPts val="1400"/>
              </a:lnSpc>
              <a:buNone/>
            </a:pPr>
            <a:r>
              <a:rPr lang="en-US" sz="850" dirty="0">
                <a:solidFill>
                  <a:srgbClr val="DCD7E5"/>
                </a:solidFill>
                <a:latin typeface="Heebo Light" pitchFamily="34" charset="0"/>
                <a:ea typeface="Heebo Light" pitchFamily="34" charset="-122"/>
                <a:cs typeface="Heebo Light" pitchFamily="34" charset="-120"/>
              </a:rPr>
              <a:t>Dashboard interactif développé avec Streamlit</a:t>
            </a:r>
            <a:endParaRPr lang="en-US" sz="850" dirty="0"/>
          </a:p>
        </p:txBody>
      </p:sp>
      <p:pic>
        <p:nvPicPr>
          <p:cNvPr id="24" name="Image 23"/>
          <p:cNvPicPr>
            <a:picLocks noChangeAspect="1"/>
          </p:cNvPicPr>
          <p:nvPr/>
        </p:nvPicPr>
        <p:blipFill>
          <a:blip r:embed="rId10"/>
          <a:stretch>
            <a:fillRect/>
          </a:stretch>
        </p:blipFill>
        <p:spPr>
          <a:xfrm>
            <a:off x="12453939" y="7319143"/>
            <a:ext cx="2176461" cy="8718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41609" y="510659"/>
            <a:ext cx="6214348" cy="464344"/>
          </a:xfrm>
          <a:prstGeom prst="rect">
            <a:avLst/>
          </a:prstGeom>
          <a:noFill/>
          <a:ln/>
        </p:spPr>
        <p:txBody>
          <a:bodyPr wrap="none" lIns="0" tIns="0" rIns="0" bIns="0" rtlCol="0" anchor="t"/>
          <a:lstStyle/>
          <a:p>
            <a:pPr marL="0" indent="0" algn="l">
              <a:lnSpc>
                <a:spcPts val="3650"/>
              </a:lnSpc>
              <a:buNone/>
            </a:pPr>
            <a:r>
              <a:rPr lang="en-US" sz="2900" dirty="0">
                <a:solidFill>
                  <a:srgbClr val="F2F0F4"/>
                </a:solidFill>
                <a:latin typeface="Montserrat" pitchFamily="34" charset="0"/>
                <a:ea typeface="Montserrat" pitchFamily="34" charset="-122"/>
                <a:cs typeface="Montserrat" pitchFamily="34" charset="-120"/>
              </a:rPr>
              <a:t>Nettoyage &amp; Feature Engineering</a:t>
            </a:r>
            <a:endParaRPr lang="en-US" sz="2900" dirty="0"/>
          </a:p>
        </p:txBody>
      </p:sp>
      <p:sp>
        <p:nvSpPr>
          <p:cNvPr id="3" name="Text 1"/>
          <p:cNvSpPr/>
          <p:nvPr/>
        </p:nvSpPr>
        <p:spPr>
          <a:xfrm>
            <a:off x="1441609" y="1346359"/>
            <a:ext cx="11747183" cy="594360"/>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Les données collectées provenant de sources hétérogènes ont nécessité un travail approfondi de préparation afin d’assurer leur cohérence et leur comparabilité.</a:t>
            </a:r>
            <a:endParaRPr lang="en-US" sz="1450" dirty="0"/>
          </a:p>
        </p:txBody>
      </p:sp>
      <p:sp>
        <p:nvSpPr>
          <p:cNvPr id="4" name="Text 2"/>
          <p:cNvSpPr/>
          <p:nvPr/>
        </p:nvSpPr>
        <p:spPr>
          <a:xfrm>
            <a:off x="1441609" y="2219206"/>
            <a:ext cx="4557474" cy="348258"/>
          </a:xfrm>
          <a:prstGeom prst="rect">
            <a:avLst/>
          </a:prstGeom>
          <a:noFill/>
          <a:ln/>
        </p:spPr>
        <p:txBody>
          <a:bodyPr wrap="none" lIns="0" tIns="0" rIns="0" bIns="0" rtlCol="0" anchor="t"/>
          <a:lstStyle/>
          <a:p>
            <a:pPr marL="0" indent="0" algn="l">
              <a:lnSpc>
                <a:spcPts val="2700"/>
              </a:lnSpc>
              <a:buNone/>
            </a:pPr>
            <a:r>
              <a:rPr lang="en-US" sz="2150" dirty="0">
                <a:solidFill>
                  <a:srgbClr val="481C9E"/>
                </a:solidFill>
                <a:latin typeface="Montserrat" pitchFamily="34" charset="0"/>
                <a:ea typeface="Montserrat" pitchFamily="34" charset="-122"/>
                <a:cs typeface="Montserrat" pitchFamily="34" charset="-120"/>
              </a:rPr>
              <a:t>Gestion des valeurs manquantes</a:t>
            </a:r>
            <a:endParaRPr lang="en-US" sz="2150" dirty="0"/>
          </a:p>
        </p:txBody>
      </p:sp>
      <p:sp>
        <p:nvSpPr>
          <p:cNvPr id="5" name="Text 3"/>
          <p:cNvSpPr/>
          <p:nvPr/>
        </p:nvSpPr>
        <p:spPr>
          <a:xfrm>
            <a:off x="1441609" y="2845951"/>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Suppression des entrées incomplètes lorsque l’information était critique (compagnie ou type d’appareil inconnu)</a:t>
            </a:r>
            <a:endParaRPr lang="en-US" sz="1450" dirty="0"/>
          </a:p>
        </p:txBody>
      </p:sp>
      <p:sp>
        <p:nvSpPr>
          <p:cNvPr id="6" name="Text 4"/>
          <p:cNvSpPr/>
          <p:nvPr/>
        </p:nvSpPr>
        <p:spPr>
          <a:xfrm>
            <a:off x="1441609" y="3208020"/>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Remplacement de certaines valeurs manquantes par des valeurs par défaut ou calculées lorsque cela était pertinent</a:t>
            </a:r>
            <a:endParaRPr lang="en-US" sz="1450" dirty="0"/>
          </a:p>
        </p:txBody>
      </p:sp>
      <p:sp>
        <p:nvSpPr>
          <p:cNvPr id="7" name="Text 5"/>
          <p:cNvSpPr/>
          <p:nvPr/>
        </p:nvSpPr>
        <p:spPr>
          <a:xfrm>
            <a:off x="1441609" y="3570089"/>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Vérification de la cohérence globale après traitement</a:t>
            </a:r>
            <a:endParaRPr lang="en-US" sz="1450" dirty="0"/>
          </a:p>
        </p:txBody>
      </p:sp>
      <p:sp>
        <p:nvSpPr>
          <p:cNvPr id="8" name="Text 6"/>
          <p:cNvSpPr/>
          <p:nvPr/>
        </p:nvSpPr>
        <p:spPr>
          <a:xfrm>
            <a:off x="1441609" y="4145756"/>
            <a:ext cx="5761911" cy="348258"/>
          </a:xfrm>
          <a:prstGeom prst="rect">
            <a:avLst/>
          </a:prstGeom>
          <a:noFill/>
          <a:ln/>
        </p:spPr>
        <p:txBody>
          <a:bodyPr wrap="none" lIns="0" tIns="0" rIns="0" bIns="0" rtlCol="0" anchor="t"/>
          <a:lstStyle/>
          <a:p>
            <a:pPr marL="0" indent="0" algn="l">
              <a:lnSpc>
                <a:spcPts val="2700"/>
              </a:lnSpc>
              <a:buNone/>
            </a:pPr>
            <a:r>
              <a:rPr lang="en-US" sz="2150" dirty="0">
                <a:solidFill>
                  <a:srgbClr val="481C9E"/>
                </a:solidFill>
                <a:latin typeface="Montserrat" pitchFamily="34" charset="0"/>
                <a:ea typeface="Montserrat" pitchFamily="34" charset="-122"/>
                <a:cs typeface="Montserrat" pitchFamily="34" charset="-120"/>
              </a:rPr>
              <a:t>Harmonisation des formats et des libellés</a:t>
            </a:r>
            <a:endParaRPr lang="en-US" sz="2150" dirty="0"/>
          </a:p>
        </p:txBody>
      </p:sp>
      <p:sp>
        <p:nvSpPr>
          <p:cNvPr id="9" name="Text 7"/>
          <p:cNvSpPr/>
          <p:nvPr/>
        </p:nvSpPr>
        <p:spPr>
          <a:xfrm>
            <a:off x="1441609" y="4772501"/>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Uniformisation des formats de données (types numériques, chaînes de caractères)</a:t>
            </a:r>
            <a:endParaRPr lang="en-US" sz="1450" dirty="0"/>
          </a:p>
        </p:txBody>
      </p:sp>
      <p:sp>
        <p:nvSpPr>
          <p:cNvPr id="10" name="Text 8"/>
          <p:cNvSpPr/>
          <p:nvPr/>
        </p:nvSpPr>
        <p:spPr>
          <a:xfrm>
            <a:off x="1441609" y="5134570"/>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Standardisation des libellés provenant de sources différentes (ex. noms de régions ou catégories)</a:t>
            </a:r>
            <a:endParaRPr lang="en-US" sz="1450" dirty="0"/>
          </a:p>
        </p:txBody>
      </p:sp>
      <p:sp>
        <p:nvSpPr>
          <p:cNvPr id="11" name="Text 9"/>
          <p:cNvSpPr/>
          <p:nvPr/>
        </p:nvSpPr>
        <p:spPr>
          <a:xfrm>
            <a:off x="1441609" y="5496639"/>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Conversion de données hétérogènes vers des formats communs exploitables</a:t>
            </a:r>
            <a:endParaRPr lang="en-US" sz="1450" dirty="0"/>
          </a:p>
        </p:txBody>
      </p:sp>
      <p:sp>
        <p:nvSpPr>
          <p:cNvPr id="12" name="Text 10"/>
          <p:cNvSpPr/>
          <p:nvPr/>
        </p:nvSpPr>
        <p:spPr>
          <a:xfrm>
            <a:off x="1441609" y="6072307"/>
            <a:ext cx="7581662" cy="348258"/>
          </a:xfrm>
          <a:prstGeom prst="rect">
            <a:avLst/>
          </a:prstGeom>
          <a:noFill/>
          <a:ln/>
        </p:spPr>
        <p:txBody>
          <a:bodyPr wrap="none" lIns="0" tIns="0" rIns="0" bIns="0" rtlCol="0" anchor="t"/>
          <a:lstStyle/>
          <a:p>
            <a:pPr marL="0" indent="0" algn="l">
              <a:lnSpc>
                <a:spcPts val="2700"/>
              </a:lnSpc>
              <a:buNone/>
            </a:pPr>
            <a:r>
              <a:rPr lang="en-US" sz="2150" dirty="0">
                <a:solidFill>
                  <a:srgbClr val="481C9E"/>
                </a:solidFill>
                <a:latin typeface="Montserrat" pitchFamily="34" charset="0"/>
                <a:ea typeface="Montserrat" pitchFamily="34" charset="-122"/>
                <a:cs typeface="Montserrat" pitchFamily="34" charset="-120"/>
              </a:rPr>
              <a:t>Normalisation des noms de compagnies et d’appareils</a:t>
            </a:r>
            <a:endParaRPr lang="en-US" sz="2150" dirty="0"/>
          </a:p>
        </p:txBody>
      </p:sp>
      <p:sp>
        <p:nvSpPr>
          <p:cNvPr id="13" name="Text 11"/>
          <p:cNvSpPr/>
          <p:nvPr/>
        </p:nvSpPr>
        <p:spPr>
          <a:xfrm>
            <a:off x="1441609" y="6699052"/>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Mise en correspondance des noms de compagnies issus de différentes sources vers un libellé unique</a:t>
            </a:r>
            <a:endParaRPr lang="en-US" sz="1450" dirty="0"/>
          </a:p>
        </p:txBody>
      </p:sp>
      <p:sp>
        <p:nvSpPr>
          <p:cNvPr id="14" name="Text 12"/>
          <p:cNvSpPr/>
          <p:nvPr/>
        </p:nvSpPr>
        <p:spPr>
          <a:xfrm>
            <a:off x="1441609" y="7061121"/>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Normalisation des types d’appareils à l’aide d’un fichier de référence (codes avions → modèles standardisés)</a:t>
            </a:r>
            <a:endParaRPr lang="en-US" sz="1450" dirty="0"/>
          </a:p>
        </p:txBody>
      </p:sp>
      <p:sp>
        <p:nvSpPr>
          <p:cNvPr id="15" name="Text 13"/>
          <p:cNvSpPr/>
          <p:nvPr/>
        </p:nvSpPr>
        <p:spPr>
          <a:xfrm>
            <a:off x="1441609" y="7423190"/>
            <a:ext cx="11747183" cy="2971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CD7E5"/>
                </a:solidFill>
                <a:latin typeface="Heebo Light" pitchFamily="34" charset="0"/>
                <a:ea typeface="Heebo Light" pitchFamily="34" charset="-122"/>
                <a:cs typeface="Heebo Light" pitchFamily="34" charset="-120"/>
              </a:rPr>
              <a:t>Regroupement des variantes d’un même modèle d’avion sous une nomenclature commune</a:t>
            </a:r>
            <a:endParaRPr lang="en-US" sz="1450" dirty="0"/>
          </a:p>
        </p:txBody>
      </p:sp>
      <p:pic>
        <p:nvPicPr>
          <p:cNvPr id="16" name="Image 15"/>
          <p:cNvPicPr>
            <a:picLocks noChangeAspect="1"/>
          </p:cNvPicPr>
          <p:nvPr/>
        </p:nvPicPr>
        <p:blipFill>
          <a:blip r:embed="rId3"/>
          <a:stretch>
            <a:fillRect/>
          </a:stretch>
        </p:blipFill>
        <p:spPr>
          <a:xfrm>
            <a:off x="12453939" y="7284468"/>
            <a:ext cx="2176461" cy="8718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42167"/>
            <a:ext cx="10091976" cy="566976"/>
          </a:xfrm>
          <a:prstGeom prst="rect">
            <a:avLst/>
          </a:prstGeom>
          <a:noFill/>
          <a:ln/>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Création d’indicateurs (Feature Engineering)</a:t>
            </a:r>
            <a:endParaRPr lang="en-US" sz="3550" dirty="0"/>
          </a:p>
        </p:txBody>
      </p:sp>
      <p:sp>
        <p:nvSpPr>
          <p:cNvPr id="3" name="Text 1"/>
          <p:cNvSpPr/>
          <p:nvPr/>
        </p:nvSpPr>
        <p:spPr>
          <a:xfrm>
            <a:off x="793790" y="216277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À partir des données nettoyées, plusieurs indicateurs métiers ont été construits :</a:t>
            </a:r>
            <a:endParaRPr lang="en-US" sz="1750" dirty="0"/>
          </a:p>
        </p:txBody>
      </p:sp>
      <p:sp>
        <p:nvSpPr>
          <p:cNvPr id="4" name="Shape 2"/>
          <p:cNvSpPr/>
          <p:nvPr/>
        </p:nvSpPr>
        <p:spPr>
          <a:xfrm>
            <a:off x="793790" y="2780824"/>
            <a:ext cx="6407944" cy="1367909"/>
          </a:xfrm>
          <a:prstGeom prst="roundRect">
            <a:avLst>
              <a:gd name="adj" fmla="val 10695"/>
            </a:avLst>
          </a:prstGeom>
          <a:solidFill>
            <a:srgbClr val="0D0A2C">
              <a:alpha val="95000"/>
            </a:srgbClr>
          </a:solidFill>
          <a:ln w="30480">
            <a:solidFill>
              <a:srgbClr val="4A2C85"/>
            </a:solidFill>
            <a:prstDash val="solid"/>
          </a:ln>
        </p:spPr>
      </p:sp>
      <p:pic>
        <p:nvPicPr>
          <p:cNvPr id="5" name="Image 0" descr="preencoded.png"/>
          <p:cNvPicPr>
            <a:picLocks noChangeAspect="1"/>
          </p:cNvPicPr>
          <p:nvPr/>
        </p:nvPicPr>
        <p:blipFill>
          <a:blip r:embed="rId3"/>
          <a:stretch>
            <a:fillRect/>
          </a:stretch>
        </p:blipFill>
        <p:spPr>
          <a:xfrm>
            <a:off x="763310" y="2780824"/>
            <a:ext cx="121920" cy="1367909"/>
          </a:xfrm>
          <a:prstGeom prst="rect">
            <a:avLst/>
          </a:prstGeom>
        </p:spPr>
      </p:pic>
      <p:sp>
        <p:nvSpPr>
          <p:cNvPr id="6" name="Text 3"/>
          <p:cNvSpPr/>
          <p:nvPr/>
        </p:nvSpPr>
        <p:spPr>
          <a:xfrm>
            <a:off x="1142524" y="30381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Taille de la flotte</a:t>
            </a:r>
            <a:endParaRPr lang="en-US" sz="2200" dirty="0"/>
          </a:p>
        </p:txBody>
      </p:sp>
      <p:sp>
        <p:nvSpPr>
          <p:cNvPr id="7" name="Text 4"/>
          <p:cNvSpPr/>
          <p:nvPr/>
        </p:nvSpPr>
        <p:spPr>
          <a:xfrm>
            <a:off x="1142524" y="3528536"/>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nombre total d’appareils par compagnie</a:t>
            </a:r>
            <a:endParaRPr lang="en-US" sz="1750" dirty="0"/>
          </a:p>
        </p:txBody>
      </p:sp>
      <p:sp>
        <p:nvSpPr>
          <p:cNvPr id="8" name="Shape 5"/>
          <p:cNvSpPr/>
          <p:nvPr/>
        </p:nvSpPr>
        <p:spPr>
          <a:xfrm>
            <a:off x="7428548" y="2780824"/>
            <a:ext cx="6408063" cy="1367909"/>
          </a:xfrm>
          <a:prstGeom prst="roundRect">
            <a:avLst>
              <a:gd name="adj" fmla="val 10695"/>
            </a:avLst>
          </a:prstGeom>
          <a:solidFill>
            <a:srgbClr val="0D0A2C">
              <a:alpha val="95000"/>
            </a:srgbClr>
          </a:solidFill>
          <a:ln w="30480">
            <a:solidFill>
              <a:srgbClr val="4A2C85"/>
            </a:solidFill>
            <a:prstDash val="solid"/>
          </a:ln>
        </p:spPr>
      </p:sp>
      <p:pic>
        <p:nvPicPr>
          <p:cNvPr id="9" name="Image 1" descr="preencoded.png"/>
          <p:cNvPicPr>
            <a:picLocks noChangeAspect="1"/>
          </p:cNvPicPr>
          <p:nvPr/>
        </p:nvPicPr>
        <p:blipFill>
          <a:blip r:embed="rId3"/>
          <a:stretch>
            <a:fillRect/>
          </a:stretch>
        </p:blipFill>
        <p:spPr>
          <a:xfrm>
            <a:off x="7398067" y="2780824"/>
            <a:ext cx="121920" cy="1367909"/>
          </a:xfrm>
          <a:prstGeom prst="rect">
            <a:avLst/>
          </a:prstGeom>
        </p:spPr>
      </p:pic>
      <p:sp>
        <p:nvSpPr>
          <p:cNvPr id="10" name="Text 6"/>
          <p:cNvSpPr/>
          <p:nvPr/>
        </p:nvSpPr>
        <p:spPr>
          <a:xfrm>
            <a:off x="7777282" y="30381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Diversité de la flotte</a:t>
            </a:r>
            <a:endParaRPr lang="en-US" sz="2200" dirty="0"/>
          </a:p>
        </p:txBody>
      </p:sp>
      <p:sp>
        <p:nvSpPr>
          <p:cNvPr id="11" name="Text 7"/>
          <p:cNvSpPr/>
          <p:nvPr/>
        </p:nvSpPr>
        <p:spPr>
          <a:xfrm>
            <a:off x="7777282" y="3528536"/>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nombre de modèles distincts exploités</a:t>
            </a:r>
            <a:endParaRPr lang="en-US" sz="1750" dirty="0"/>
          </a:p>
        </p:txBody>
      </p:sp>
      <p:sp>
        <p:nvSpPr>
          <p:cNvPr id="12" name="Shape 8"/>
          <p:cNvSpPr/>
          <p:nvPr/>
        </p:nvSpPr>
        <p:spPr>
          <a:xfrm>
            <a:off x="793790" y="4375547"/>
            <a:ext cx="6407944" cy="1730812"/>
          </a:xfrm>
          <a:prstGeom prst="roundRect">
            <a:avLst>
              <a:gd name="adj" fmla="val 8453"/>
            </a:avLst>
          </a:prstGeom>
          <a:solidFill>
            <a:srgbClr val="0D0A2C">
              <a:alpha val="95000"/>
            </a:srgbClr>
          </a:solidFill>
          <a:ln w="30480">
            <a:solidFill>
              <a:srgbClr val="4A2C85"/>
            </a:solidFill>
            <a:prstDash val="solid"/>
          </a:ln>
        </p:spPr>
      </p:sp>
      <p:pic>
        <p:nvPicPr>
          <p:cNvPr id="13" name="Image 2" descr="preencoded.png"/>
          <p:cNvPicPr>
            <a:picLocks noChangeAspect="1"/>
          </p:cNvPicPr>
          <p:nvPr/>
        </p:nvPicPr>
        <p:blipFill>
          <a:blip r:embed="rId4"/>
          <a:stretch>
            <a:fillRect/>
          </a:stretch>
        </p:blipFill>
        <p:spPr>
          <a:xfrm>
            <a:off x="763310" y="4375547"/>
            <a:ext cx="121920" cy="1730812"/>
          </a:xfrm>
          <a:prstGeom prst="rect">
            <a:avLst/>
          </a:prstGeom>
        </p:spPr>
      </p:pic>
      <p:sp>
        <p:nvSpPr>
          <p:cNvPr id="14" name="Text 9"/>
          <p:cNvSpPr/>
          <p:nvPr/>
        </p:nvSpPr>
        <p:spPr>
          <a:xfrm>
            <a:off x="1142524" y="4632841"/>
            <a:ext cx="517207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Part d’avions de nouvelle génération</a:t>
            </a:r>
            <a:endParaRPr lang="en-US" sz="2200" dirty="0"/>
          </a:p>
        </p:txBody>
      </p:sp>
      <p:sp>
        <p:nvSpPr>
          <p:cNvPr id="15" name="Text 10"/>
          <p:cNvSpPr/>
          <p:nvPr/>
        </p:nvSpPr>
        <p:spPr>
          <a:xfrm>
            <a:off x="1142524" y="5123259"/>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proportion d’appareils récents dans la flotte</a:t>
            </a:r>
            <a:endParaRPr lang="en-US" sz="1750" dirty="0"/>
          </a:p>
        </p:txBody>
      </p:sp>
      <p:sp>
        <p:nvSpPr>
          <p:cNvPr id="16" name="Shape 11"/>
          <p:cNvSpPr/>
          <p:nvPr/>
        </p:nvSpPr>
        <p:spPr>
          <a:xfrm>
            <a:off x="7428548" y="4375547"/>
            <a:ext cx="6408063" cy="1730812"/>
          </a:xfrm>
          <a:prstGeom prst="roundRect">
            <a:avLst>
              <a:gd name="adj" fmla="val 8453"/>
            </a:avLst>
          </a:prstGeom>
          <a:solidFill>
            <a:srgbClr val="0D0A2C">
              <a:alpha val="95000"/>
            </a:srgbClr>
          </a:solidFill>
          <a:ln w="30480">
            <a:solidFill>
              <a:srgbClr val="4A2C85"/>
            </a:solidFill>
            <a:prstDash val="solid"/>
          </a:ln>
        </p:spPr>
      </p:sp>
      <p:pic>
        <p:nvPicPr>
          <p:cNvPr id="17" name="Image 3" descr="preencoded.png"/>
          <p:cNvPicPr>
            <a:picLocks noChangeAspect="1"/>
          </p:cNvPicPr>
          <p:nvPr/>
        </p:nvPicPr>
        <p:blipFill>
          <a:blip r:embed="rId4"/>
          <a:stretch>
            <a:fillRect/>
          </a:stretch>
        </p:blipFill>
        <p:spPr>
          <a:xfrm>
            <a:off x="7398067" y="4375547"/>
            <a:ext cx="121920" cy="1730812"/>
          </a:xfrm>
          <a:prstGeom prst="rect">
            <a:avLst/>
          </a:prstGeom>
        </p:spPr>
      </p:pic>
      <p:sp>
        <p:nvSpPr>
          <p:cNvPr id="18" name="Text 12"/>
          <p:cNvSpPr/>
          <p:nvPr/>
        </p:nvSpPr>
        <p:spPr>
          <a:xfrm>
            <a:off x="7777282" y="4632841"/>
            <a:ext cx="547437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Indice de modernité (</a:t>
            </a:r>
            <a:r>
              <a:rPr lang="en-US" sz="2200" i="1" dirty="0">
                <a:solidFill>
                  <a:srgbClr val="DCD7E5"/>
                </a:solidFill>
                <a:latin typeface="Montserrat" pitchFamily="34" charset="0"/>
                <a:ea typeface="Montserrat" pitchFamily="34" charset="-122"/>
                <a:cs typeface="Montserrat" pitchFamily="34" charset="-120"/>
              </a:rPr>
              <a:t>modernity index</a:t>
            </a:r>
            <a:r>
              <a:rPr lang="en-US" sz="2200" dirty="0">
                <a:solidFill>
                  <a:srgbClr val="DCD7E5"/>
                </a:solidFill>
                <a:latin typeface="Montserrat" pitchFamily="34" charset="0"/>
                <a:ea typeface="Montserrat" pitchFamily="34" charset="-122"/>
                <a:cs typeface="Montserrat" pitchFamily="34" charset="-120"/>
              </a:rPr>
              <a:t>)</a:t>
            </a:r>
            <a:endParaRPr lang="en-US" sz="2200" dirty="0"/>
          </a:p>
        </p:txBody>
      </p:sp>
      <p:sp>
        <p:nvSpPr>
          <p:cNvPr id="19" name="Text 13"/>
          <p:cNvSpPr/>
          <p:nvPr/>
        </p:nvSpPr>
        <p:spPr>
          <a:xfrm>
            <a:off x="7777282" y="5123259"/>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score synthétique combinant l’âge, la diversité et la modernité des appareils</a:t>
            </a:r>
            <a:endParaRPr lang="en-US" sz="1750" dirty="0"/>
          </a:p>
        </p:txBody>
      </p:sp>
      <p:sp>
        <p:nvSpPr>
          <p:cNvPr id="20" name="Text 14"/>
          <p:cNvSpPr/>
          <p:nvPr/>
        </p:nvSpPr>
        <p:spPr>
          <a:xfrm>
            <a:off x="793790" y="636150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Ces indicateurs permettent de comparer objectivement les compagnies aériennes et servent de base aux analyses statistiques, au clustering et aux visualisations.</a:t>
            </a:r>
            <a:endParaRPr lang="en-US" sz="1750" dirty="0"/>
          </a:p>
        </p:txBody>
      </p:sp>
      <p:pic>
        <p:nvPicPr>
          <p:cNvPr id="21" name="Image 20"/>
          <p:cNvPicPr>
            <a:picLocks noChangeAspect="1"/>
          </p:cNvPicPr>
          <p:nvPr/>
        </p:nvPicPr>
        <p:blipFill>
          <a:blip r:embed="rId5"/>
          <a:stretch>
            <a:fillRect/>
          </a:stretch>
        </p:blipFill>
        <p:spPr>
          <a:xfrm>
            <a:off x="12453939" y="7357796"/>
            <a:ext cx="2176461" cy="8718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016556" y="547926"/>
            <a:ext cx="7769781" cy="497919"/>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Base de données &amp; Indicateurs métiers</a:t>
            </a:r>
            <a:endParaRPr lang="en-US" sz="3100" dirty="0"/>
          </a:p>
        </p:txBody>
      </p:sp>
      <p:sp>
        <p:nvSpPr>
          <p:cNvPr id="3" name="Text 1"/>
          <p:cNvSpPr/>
          <p:nvPr/>
        </p:nvSpPr>
        <p:spPr>
          <a:xfrm>
            <a:off x="1016556" y="1125498"/>
            <a:ext cx="5791914" cy="373380"/>
          </a:xfrm>
          <a:prstGeom prst="rect">
            <a:avLst/>
          </a:prstGeom>
          <a:noFill/>
          <a:ln/>
        </p:spPr>
        <p:txBody>
          <a:bodyPr wrap="none" lIns="0" tIns="0" rIns="0" bIns="0" rtlCol="0" anchor="t"/>
          <a:lstStyle/>
          <a:p>
            <a:pPr marL="0" indent="0" algn="l">
              <a:lnSpc>
                <a:spcPts val="2900"/>
              </a:lnSpc>
              <a:buNone/>
            </a:pPr>
            <a:r>
              <a:rPr lang="en-US" sz="2350" dirty="0">
                <a:solidFill>
                  <a:srgbClr val="481C9E"/>
                </a:solidFill>
                <a:latin typeface="Montserrat" pitchFamily="34" charset="0"/>
                <a:ea typeface="Montserrat" pitchFamily="34" charset="-122"/>
                <a:cs typeface="Montserrat" pitchFamily="34" charset="-120"/>
              </a:rPr>
              <a:t>Stockage et modélisation des données</a:t>
            </a:r>
            <a:endParaRPr lang="en-US" sz="2350" dirty="0"/>
          </a:p>
        </p:txBody>
      </p:sp>
      <p:sp>
        <p:nvSpPr>
          <p:cNvPr id="4" name="Text 2"/>
          <p:cNvSpPr/>
          <p:nvPr/>
        </p:nvSpPr>
        <p:spPr>
          <a:xfrm>
            <a:off x="1016556" y="1797606"/>
            <a:ext cx="12597170" cy="637223"/>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Les données consolidées ont été intégrées dans une </a:t>
            </a:r>
            <a:r>
              <a:rPr lang="en-US" sz="1550" b="1" dirty="0">
                <a:solidFill>
                  <a:srgbClr val="DCD7E5"/>
                </a:solidFill>
                <a:latin typeface="Heebo Light" pitchFamily="34" charset="0"/>
                <a:ea typeface="Heebo Light" pitchFamily="34" charset="-122"/>
                <a:cs typeface="Heebo Light" pitchFamily="34" charset="-120"/>
              </a:rPr>
              <a:t>base de données relationnelle MySQL</a:t>
            </a:r>
            <a:r>
              <a:rPr lang="en-US" sz="1550" dirty="0">
                <a:solidFill>
                  <a:srgbClr val="DCD7E5"/>
                </a:solidFill>
                <a:latin typeface="Heebo Light" pitchFamily="34" charset="0"/>
                <a:ea typeface="Heebo Light" pitchFamily="34" charset="-122"/>
                <a:cs typeface="Heebo Light" pitchFamily="34" charset="-120"/>
              </a:rPr>
              <a:t>, permettant un stockage structuré et une exploitation efficace pour l’analyse.</a:t>
            </a:r>
            <a:endParaRPr lang="en-US" sz="1550" dirty="0"/>
          </a:p>
        </p:txBody>
      </p:sp>
      <p:sp>
        <p:nvSpPr>
          <p:cNvPr id="5" name="Text 3"/>
          <p:cNvSpPr/>
          <p:nvPr/>
        </p:nvSpPr>
        <p:spPr>
          <a:xfrm>
            <a:off x="1016556" y="2658785"/>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Modélisation relationnelle adaptée aux données aériennes</a:t>
            </a:r>
            <a:endParaRPr lang="en-US" sz="1550" dirty="0"/>
          </a:p>
        </p:txBody>
      </p:sp>
      <p:sp>
        <p:nvSpPr>
          <p:cNvPr id="6" name="Text 4"/>
          <p:cNvSpPr/>
          <p:nvPr/>
        </p:nvSpPr>
        <p:spPr>
          <a:xfrm>
            <a:off x="1016556" y="3047048"/>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Tables dédiées aux compagnies, flottes et indicateurs</a:t>
            </a:r>
            <a:endParaRPr lang="en-US" sz="1550" dirty="0"/>
          </a:p>
        </p:txBody>
      </p:sp>
      <p:sp>
        <p:nvSpPr>
          <p:cNvPr id="7" name="Text 5"/>
          <p:cNvSpPr/>
          <p:nvPr/>
        </p:nvSpPr>
        <p:spPr>
          <a:xfrm>
            <a:off x="1016556" y="3435310"/>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Création de </a:t>
            </a:r>
            <a:r>
              <a:rPr lang="en-US" sz="1550" b="1" dirty="0">
                <a:solidFill>
                  <a:srgbClr val="DCD7E5"/>
                </a:solidFill>
                <a:latin typeface="Heebo Light" pitchFamily="34" charset="0"/>
                <a:ea typeface="Heebo Light" pitchFamily="34" charset="-122"/>
                <a:cs typeface="Heebo Light" pitchFamily="34" charset="-120"/>
              </a:rPr>
              <a:t>vues SQL</a:t>
            </a:r>
            <a:r>
              <a:rPr lang="en-US" sz="1550" dirty="0">
                <a:solidFill>
                  <a:srgbClr val="DCD7E5"/>
                </a:solidFill>
                <a:latin typeface="Heebo Light" pitchFamily="34" charset="0"/>
                <a:ea typeface="Heebo Light" pitchFamily="34" charset="-122"/>
                <a:cs typeface="Heebo Light" pitchFamily="34" charset="-120"/>
              </a:rPr>
              <a:t> pour faciliter les agrégations et les analyses</a:t>
            </a:r>
            <a:endParaRPr lang="en-US" sz="1550" dirty="0"/>
          </a:p>
        </p:txBody>
      </p:sp>
      <p:sp>
        <p:nvSpPr>
          <p:cNvPr id="8" name="Text 6"/>
          <p:cNvSpPr/>
          <p:nvPr/>
        </p:nvSpPr>
        <p:spPr>
          <a:xfrm>
            <a:off x="1016556" y="3823573"/>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Ingestion automatisée des fichiers CSV via Python</a:t>
            </a:r>
            <a:endParaRPr lang="en-US" sz="1550" dirty="0"/>
          </a:p>
        </p:txBody>
      </p:sp>
      <p:sp>
        <p:nvSpPr>
          <p:cNvPr id="9" name="Text 7"/>
          <p:cNvSpPr/>
          <p:nvPr/>
        </p:nvSpPr>
        <p:spPr>
          <a:xfrm>
            <a:off x="1016556" y="4440912"/>
            <a:ext cx="4140279" cy="373380"/>
          </a:xfrm>
          <a:prstGeom prst="rect">
            <a:avLst/>
          </a:prstGeom>
          <a:noFill/>
          <a:ln/>
        </p:spPr>
        <p:txBody>
          <a:bodyPr wrap="none" lIns="0" tIns="0" rIns="0" bIns="0" rtlCol="0" anchor="t"/>
          <a:lstStyle/>
          <a:p>
            <a:pPr marL="0" indent="0" algn="l">
              <a:lnSpc>
                <a:spcPts val="2900"/>
              </a:lnSpc>
              <a:buNone/>
            </a:pPr>
            <a:r>
              <a:rPr lang="en-US" sz="2350" dirty="0">
                <a:solidFill>
                  <a:srgbClr val="481C9E"/>
                </a:solidFill>
                <a:latin typeface="Montserrat" pitchFamily="34" charset="0"/>
                <a:ea typeface="Montserrat" pitchFamily="34" charset="-122"/>
                <a:cs typeface="Montserrat" pitchFamily="34" charset="-120"/>
              </a:rPr>
              <a:t>Exploitation des indicateurs</a:t>
            </a:r>
            <a:endParaRPr lang="en-US" sz="2350" dirty="0"/>
          </a:p>
        </p:txBody>
      </p:sp>
      <p:sp>
        <p:nvSpPr>
          <p:cNvPr id="10" name="Text 8"/>
          <p:cNvSpPr/>
          <p:nvPr/>
        </p:nvSpPr>
        <p:spPr>
          <a:xfrm>
            <a:off x="1016556" y="5113020"/>
            <a:ext cx="12597170" cy="31861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La base de données est utilisée pour produire des indicateurs directement exploitables :</a:t>
            </a:r>
            <a:endParaRPr lang="en-US" sz="1550" dirty="0"/>
          </a:p>
        </p:txBody>
      </p:sp>
      <p:sp>
        <p:nvSpPr>
          <p:cNvPr id="11" name="Text 9"/>
          <p:cNvSpPr/>
          <p:nvPr/>
        </p:nvSpPr>
        <p:spPr>
          <a:xfrm>
            <a:off x="1016556" y="5655588"/>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Modernité moyenne par compagnie</a:t>
            </a:r>
            <a:endParaRPr lang="en-US" sz="1550" dirty="0"/>
          </a:p>
        </p:txBody>
      </p:sp>
      <p:sp>
        <p:nvSpPr>
          <p:cNvPr id="12" name="Text 10"/>
          <p:cNvSpPr/>
          <p:nvPr/>
        </p:nvSpPr>
        <p:spPr>
          <a:xfrm>
            <a:off x="1016556" y="6043851"/>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Classement des compagnies selon l’indice de modernité</a:t>
            </a:r>
            <a:endParaRPr lang="en-US" sz="1550" dirty="0"/>
          </a:p>
        </p:txBody>
      </p:sp>
      <p:sp>
        <p:nvSpPr>
          <p:cNvPr id="13" name="Text 11"/>
          <p:cNvSpPr/>
          <p:nvPr/>
        </p:nvSpPr>
        <p:spPr>
          <a:xfrm>
            <a:off x="1016556" y="6432113"/>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Agrégation des indicateurs par région ou zone géographique</a:t>
            </a:r>
            <a:endParaRPr lang="en-US" sz="1550" dirty="0"/>
          </a:p>
        </p:txBody>
      </p:sp>
      <p:sp>
        <p:nvSpPr>
          <p:cNvPr id="14" name="Text 12"/>
          <p:cNvSpPr/>
          <p:nvPr/>
        </p:nvSpPr>
        <p:spPr>
          <a:xfrm>
            <a:off x="1016556" y="6820376"/>
            <a:ext cx="12597170" cy="318611"/>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Comparaison entre différents profils de compagnies</a:t>
            </a:r>
            <a:endParaRPr lang="en-US" sz="1550" dirty="0"/>
          </a:p>
        </p:txBody>
      </p:sp>
      <p:sp>
        <p:nvSpPr>
          <p:cNvPr id="15" name="Text 13"/>
          <p:cNvSpPr/>
          <p:nvPr/>
        </p:nvSpPr>
        <p:spPr>
          <a:xfrm>
            <a:off x="1016556" y="7362944"/>
            <a:ext cx="12597170" cy="31861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Ces indicateurs servent de base aux analyses algorithmiques et alimentent directement le dashboard de visualisation.</a:t>
            </a:r>
            <a:endParaRPr lang="en-US" sz="1550" dirty="0"/>
          </a:p>
        </p:txBody>
      </p:sp>
      <p:pic>
        <p:nvPicPr>
          <p:cNvPr id="16" name="Image 15"/>
          <p:cNvPicPr>
            <a:picLocks noChangeAspect="1"/>
          </p:cNvPicPr>
          <p:nvPr/>
        </p:nvPicPr>
        <p:blipFill>
          <a:blip r:embed="rId3"/>
          <a:stretch>
            <a:fillRect/>
          </a:stretch>
        </p:blipFill>
        <p:spPr>
          <a:xfrm>
            <a:off x="12453939" y="7329119"/>
            <a:ext cx="2176461" cy="8718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186946" y="358973"/>
            <a:ext cx="2956441" cy="326350"/>
          </a:xfrm>
          <a:prstGeom prst="rect">
            <a:avLst/>
          </a:prstGeom>
          <a:noFill/>
          <a:ln/>
        </p:spPr>
        <p:txBody>
          <a:bodyPr wrap="none" lIns="0" tIns="0" rIns="0" bIns="0" rtlCol="0" anchor="t"/>
          <a:lstStyle/>
          <a:p>
            <a:pPr marL="0" indent="0" algn="l">
              <a:lnSpc>
                <a:spcPts val="2550"/>
              </a:lnSpc>
              <a:buNone/>
            </a:pPr>
            <a:r>
              <a:rPr lang="en-US" sz="2050" dirty="0">
                <a:solidFill>
                  <a:srgbClr val="F2F0F4"/>
                </a:solidFill>
                <a:latin typeface="Montserrat" pitchFamily="34" charset="0"/>
                <a:ea typeface="Montserrat" pitchFamily="34" charset="-122"/>
                <a:cs typeface="Montserrat" pitchFamily="34" charset="-120"/>
              </a:rPr>
              <a:t>Analyse algorithmique</a:t>
            </a:r>
            <a:endParaRPr lang="en-US" sz="2050" dirty="0"/>
          </a:p>
        </p:txBody>
      </p:sp>
      <p:sp>
        <p:nvSpPr>
          <p:cNvPr id="3" name="Text 1"/>
          <p:cNvSpPr/>
          <p:nvPr/>
        </p:nvSpPr>
        <p:spPr>
          <a:xfrm>
            <a:off x="3186946" y="881063"/>
            <a:ext cx="8256508" cy="208717"/>
          </a:xfrm>
          <a:prstGeom prst="rect">
            <a:avLst/>
          </a:prstGeom>
          <a:noFill/>
          <a:ln/>
        </p:spPr>
        <p:txBody>
          <a:bodyPr wrap="none" lIns="0" tIns="0" rIns="0" bIns="0" rtlCol="0" anchor="t"/>
          <a:lstStyle/>
          <a:p>
            <a:pPr marL="0" indent="0" algn="l">
              <a:lnSpc>
                <a:spcPts val="1600"/>
              </a:lnSpc>
              <a:buNone/>
            </a:pPr>
            <a:r>
              <a:rPr lang="en-US" sz="1000" dirty="0">
                <a:solidFill>
                  <a:srgbClr val="DCD7E5"/>
                </a:solidFill>
                <a:latin typeface="Heebo Light" pitchFamily="34" charset="0"/>
                <a:ea typeface="Heebo Light" pitchFamily="34" charset="-122"/>
                <a:cs typeface="Heebo Light" pitchFamily="34" charset="-120"/>
              </a:rPr>
              <a:t>Afin d’identifier des profils de compagnies aériennes selon la modernité de leurs flottes, plusieurs méthodes d’analyse ont été utilisées.</a:t>
            </a:r>
            <a:endParaRPr lang="en-US" sz="1000" dirty="0"/>
          </a:p>
        </p:txBody>
      </p:sp>
      <p:sp>
        <p:nvSpPr>
          <p:cNvPr id="4" name="Text 2"/>
          <p:cNvSpPr/>
          <p:nvPr/>
        </p:nvSpPr>
        <p:spPr>
          <a:xfrm>
            <a:off x="3186946" y="1285518"/>
            <a:ext cx="2062163" cy="244793"/>
          </a:xfrm>
          <a:prstGeom prst="rect">
            <a:avLst/>
          </a:prstGeom>
          <a:noFill/>
          <a:ln/>
        </p:spPr>
        <p:txBody>
          <a:bodyPr wrap="none" lIns="0" tIns="0" rIns="0" bIns="0" rtlCol="0" anchor="t"/>
          <a:lstStyle/>
          <a:p>
            <a:pPr marL="0" indent="0" algn="l">
              <a:lnSpc>
                <a:spcPts val="1900"/>
              </a:lnSpc>
              <a:buNone/>
            </a:pPr>
            <a:r>
              <a:rPr lang="en-US" sz="1500" dirty="0">
                <a:solidFill>
                  <a:srgbClr val="481C9E"/>
                </a:solidFill>
                <a:latin typeface="Montserrat" pitchFamily="34" charset="0"/>
                <a:ea typeface="Montserrat" pitchFamily="34" charset="-122"/>
                <a:cs typeface="Montserrat" pitchFamily="34" charset="-120"/>
              </a:rPr>
              <a:t>Clustering – K-Means</a:t>
            </a:r>
            <a:endParaRPr lang="en-US" sz="1500" dirty="0"/>
          </a:p>
        </p:txBody>
      </p:sp>
      <p:sp>
        <p:nvSpPr>
          <p:cNvPr id="5" name="Text 3"/>
          <p:cNvSpPr/>
          <p:nvPr/>
        </p:nvSpPr>
        <p:spPr>
          <a:xfrm>
            <a:off x="3186946" y="1843445"/>
            <a:ext cx="5426750"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Segmentation des compagnies en groupes homogènes</a:t>
            </a:r>
            <a:endParaRPr lang="en-US" sz="1000" dirty="0"/>
          </a:p>
        </p:txBody>
      </p:sp>
      <p:sp>
        <p:nvSpPr>
          <p:cNvPr id="6" name="Text 4"/>
          <p:cNvSpPr/>
          <p:nvPr/>
        </p:nvSpPr>
        <p:spPr>
          <a:xfrm>
            <a:off x="3186946" y="2097762"/>
            <a:ext cx="5426750"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Détermination du nombre optimal de clusters à l’aide de la </a:t>
            </a:r>
            <a:r>
              <a:rPr lang="en-US" sz="1000" b="1" dirty="0">
                <a:solidFill>
                  <a:srgbClr val="DCD7E5"/>
                </a:solidFill>
                <a:latin typeface="Heebo Light" pitchFamily="34" charset="0"/>
                <a:ea typeface="Heebo Light" pitchFamily="34" charset="-122"/>
                <a:cs typeface="Heebo Light" pitchFamily="34" charset="-120"/>
              </a:rPr>
              <a:t>méthode du coude</a:t>
            </a:r>
            <a:endParaRPr lang="en-US" sz="1000" dirty="0"/>
          </a:p>
        </p:txBody>
      </p:sp>
      <p:sp>
        <p:nvSpPr>
          <p:cNvPr id="7" name="Text 5"/>
          <p:cNvSpPr/>
          <p:nvPr/>
        </p:nvSpPr>
        <p:spPr>
          <a:xfrm>
            <a:off x="3186946" y="2352080"/>
            <a:ext cx="5426750"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Mise en évidence de typologies de compagnies selon leurs indicateurs de flotte</a:t>
            </a:r>
            <a:endParaRPr lang="en-US" sz="1000" dirty="0"/>
          </a:p>
        </p:txBody>
      </p:sp>
      <p:pic>
        <p:nvPicPr>
          <p:cNvPr id="8" name="Image 0" descr="preencoded.png"/>
          <p:cNvPicPr>
            <a:picLocks noChangeAspect="1"/>
          </p:cNvPicPr>
          <p:nvPr/>
        </p:nvPicPr>
        <p:blipFill>
          <a:blip r:embed="rId3"/>
          <a:stretch>
            <a:fillRect/>
          </a:stretch>
        </p:blipFill>
        <p:spPr>
          <a:xfrm>
            <a:off x="9251416" y="1442741"/>
            <a:ext cx="2511266" cy="1587460"/>
          </a:xfrm>
          <a:prstGeom prst="rect">
            <a:avLst/>
          </a:prstGeom>
        </p:spPr>
      </p:pic>
      <p:sp>
        <p:nvSpPr>
          <p:cNvPr id="9" name="Text 6"/>
          <p:cNvSpPr/>
          <p:nvPr/>
        </p:nvSpPr>
        <p:spPr>
          <a:xfrm>
            <a:off x="3186946" y="3753922"/>
            <a:ext cx="8256508" cy="208717"/>
          </a:xfrm>
          <a:prstGeom prst="rect">
            <a:avLst/>
          </a:prstGeom>
          <a:noFill/>
          <a:ln/>
        </p:spPr>
        <p:txBody>
          <a:bodyPr wrap="none" lIns="0" tIns="0" rIns="0" bIns="0" rtlCol="0" anchor="t"/>
          <a:lstStyle/>
          <a:p>
            <a:pPr marL="0" indent="0" algn="l">
              <a:lnSpc>
                <a:spcPts val="1600"/>
              </a:lnSpc>
              <a:buNone/>
            </a:pPr>
            <a:endParaRPr lang="en-US" sz="1000" dirty="0"/>
          </a:p>
        </p:txBody>
      </p:sp>
      <p:sp>
        <p:nvSpPr>
          <p:cNvPr id="10" name="Text 7"/>
          <p:cNvSpPr/>
          <p:nvPr/>
        </p:nvSpPr>
        <p:spPr>
          <a:xfrm>
            <a:off x="3186946" y="3121105"/>
            <a:ext cx="3039428" cy="244793"/>
          </a:xfrm>
          <a:prstGeom prst="rect">
            <a:avLst/>
          </a:prstGeom>
          <a:noFill/>
          <a:ln/>
        </p:spPr>
        <p:txBody>
          <a:bodyPr wrap="none" lIns="0" tIns="0" rIns="0" bIns="0" rtlCol="0" anchor="t"/>
          <a:lstStyle/>
          <a:p>
            <a:pPr marL="0" indent="0" algn="l">
              <a:lnSpc>
                <a:spcPts val="1900"/>
              </a:lnSpc>
              <a:buNone/>
            </a:pPr>
            <a:r>
              <a:rPr lang="en-US" sz="1500" dirty="0">
                <a:solidFill>
                  <a:srgbClr val="481C9E"/>
                </a:solidFill>
                <a:latin typeface="Montserrat" pitchFamily="34" charset="0"/>
                <a:ea typeface="Montserrat" pitchFamily="34" charset="-122"/>
                <a:cs typeface="Montserrat" pitchFamily="34" charset="-120"/>
              </a:rPr>
              <a:t>Réduction de dimension – PCA</a:t>
            </a:r>
            <a:endParaRPr lang="en-US" sz="1500" dirty="0"/>
          </a:p>
        </p:txBody>
      </p:sp>
      <p:sp>
        <p:nvSpPr>
          <p:cNvPr id="11" name="Text 8"/>
          <p:cNvSpPr/>
          <p:nvPr/>
        </p:nvSpPr>
        <p:spPr>
          <a:xfrm>
            <a:off x="3186946" y="3578423"/>
            <a:ext cx="825650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Projection des données dans un espace à dimensions réduites</a:t>
            </a:r>
            <a:endParaRPr lang="en-US" sz="1000" dirty="0"/>
          </a:p>
        </p:txBody>
      </p:sp>
      <p:sp>
        <p:nvSpPr>
          <p:cNvPr id="12" name="Text 9"/>
          <p:cNvSpPr/>
          <p:nvPr/>
        </p:nvSpPr>
        <p:spPr>
          <a:xfrm>
            <a:off x="3186946" y="3821429"/>
            <a:ext cx="825650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Visualisation des clusters et des relations entre compagnies</a:t>
            </a:r>
            <a:endParaRPr lang="en-US" sz="1000" dirty="0"/>
          </a:p>
        </p:txBody>
      </p:sp>
      <p:sp>
        <p:nvSpPr>
          <p:cNvPr id="13" name="Text 10"/>
          <p:cNvSpPr/>
          <p:nvPr/>
        </p:nvSpPr>
        <p:spPr>
          <a:xfrm>
            <a:off x="3194447" y="4095702"/>
            <a:ext cx="825650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Outil d’analyse exploratoire, sans objectif prédictif</a:t>
            </a:r>
            <a:endParaRPr lang="en-US" sz="1000" dirty="0"/>
          </a:p>
        </p:txBody>
      </p:sp>
      <p:sp>
        <p:nvSpPr>
          <p:cNvPr id="14" name="Text 11"/>
          <p:cNvSpPr/>
          <p:nvPr/>
        </p:nvSpPr>
        <p:spPr>
          <a:xfrm>
            <a:off x="3186946" y="4905743"/>
            <a:ext cx="1957983" cy="244793"/>
          </a:xfrm>
          <a:prstGeom prst="rect">
            <a:avLst/>
          </a:prstGeom>
          <a:noFill/>
          <a:ln/>
        </p:spPr>
        <p:txBody>
          <a:bodyPr wrap="none" lIns="0" tIns="0" rIns="0" bIns="0" rtlCol="0" anchor="t"/>
          <a:lstStyle/>
          <a:p>
            <a:pPr marL="0" indent="0" algn="l">
              <a:lnSpc>
                <a:spcPts val="1900"/>
              </a:lnSpc>
              <a:buNone/>
            </a:pPr>
            <a:r>
              <a:rPr lang="en-US" sz="1500" dirty="0">
                <a:solidFill>
                  <a:srgbClr val="481C9E"/>
                </a:solidFill>
                <a:latin typeface="Montserrat" pitchFamily="34" charset="0"/>
                <a:ea typeface="Montserrat" pitchFamily="34" charset="-122"/>
                <a:cs typeface="Montserrat" pitchFamily="34" charset="-120"/>
              </a:rPr>
              <a:t>Classification – KNN</a:t>
            </a:r>
            <a:endParaRPr lang="en-US" sz="1500" dirty="0"/>
          </a:p>
        </p:txBody>
      </p:sp>
      <p:sp>
        <p:nvSpPr>
          <p:cNvPr id="15" name="Text 12"/>
          <p:cNvSpPr/>
          <p:nvPr/>
        </p:nvSpPr>
        <p:spPr>
          <a:xfrm>
            <a:off x="3186946" y="5369920"/>
            <a:ext cx="5341025"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Modèle supervisé utilisé pour valider la segmentation obtenue par K-Means</a:t>
            </a:r>
            <a:endParaRPr lang="en-US" sz="1000" dirty="0"/>
          </a:p>
        </p:txBody>
      </p:sp>
      <p:sp>
        <p:nvSpPr>
          <p:cNvPr id="16" name="Text 13"/>
          <p:cNvSpPr/>
          <p:nvPr/>
        </p:nvSpPr>
        <p:spPr>
          <a:xfrm>
            <a:off x="3186946" y="5643680"/>
            <a:ext cx="5341025"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Évaluation de la cohérence des clusters</a:t>
            </a:r>
            <a:endParaRPr lang="en-US" sz="1000" dirty="0"/>
          </a:p>
        </p:txBody>
      </p:sp>
      <p:sp>
        <p:nvSpPr>
          <p:cNvPr id="17" name="Text 14"/>
          <p:cNvSpPr/>
          <p:nvPr/>
        </p:nvSpPr>
        <p:spPr>
          <a:xfrm>
            <a:off x="3186945" y="5917440"/>
            <a:ext cx="5341025"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DCD7E5"/>
                </a:solidFill>
                <a:latin typeface="Heebo Light" pitchFamily="34" charset="0"/>
                <a:ea typeface="Heebo Light" pitchFamily="34" charset="-122"/>
                <a:cs typeface="Heebo Light" pitchFamily="34" charset="-120"/>
              </a:rPr>
              <a:t>Vérification de la capacité du modèle à reproduire la structure des données</a:t>
            </a:r>
            <a:endParaRPr lang="en-US" sz="1000" dirty="0"/>
          </a:p>
        </p:txBody>
      </p:sp>
      <p:sp>
        <p:nvSpPr>
          <p:cNvPr id="18" name="Text 15"/>
          <p:cNvSpPr/>
          <p:nvPr/>
        </p:nvSpPr>
        <p:spPr>
          <a:xfrm>
            <a:off x="3194447" y="6980668"/>
            <a:ext cx="5341025" cy="417433"/>
          </a:xfrm>
          <a:prstGeom prst="rect">
            <a:avLst/>
          </a:prstGeom>
          <a:noFill/>
          <a:ln/>
        </p:spPr>
        <p:txBody>
          <a:bodyPr wrap="square" lIns="0" tIns="0" rIns="0" bIns="0" rtlCol="0" anchor="t"/>
          <a:lstStyle/>
          <a:p>
            <a:pPr marL="0" indent="0" algn="l">
              <a:lnSpc>
                <a:spcPts val="1600"/>
              </a:lnSpc>
              <a:buNone/>
            </a:pPr>
            <a:r>
              <a:rPr lang="en-US" sz="1000" dirty="0">
                <a:solidFill>
                  <a:srgbClr val="DCD7E5"/>
                </a:solidFill>
                <a:latin typeface="Heebo Light" pitchFamily="34" charset="0"/>
                <a:ea typeface="Heebo Light" pitchFamily="34" charset="-122"/>
                <a:cs typeface="Heebo Light" pitchFamily="34" charset="-120"/>
              </a:rPr>
              <a:t>Ces méthodes permettent d’analyser la structure des données et de mieux interpréter les profils de compagnies identifiés.</a:t>
            </a:r>
            <a:endParaRPr lang="en-US" sz="1000" dirty="0"/>
          </a:p>
        </p:txBody>
      </p:sp>
      <p:pic>
        <p:nvPicPr>
          <p:cNvPr id="19" name="Image 1" descr="preencoded.png"/>
          <p:cNvPicPr>
            <a:picLocks noChangeAspect="1"/>
          </p:cNvPicPr>
          <p:nvPr/>
        </p:nvPicPr>
        <p:blipFill>
          <a:blip r:embed="rId4"/>
          <a:stretch>
            <a:fillRect/>
          </a:stretch>
        </p:blipFill>
        <p:spPr>
          <a:xfrm>
            <a:off x="8846462" y="5185026"/>
            <a:ext cx="3040737" cy="1789747"/>
          </a:xfrm>
          <a:prstGeom prst="rect">
            <a:avLst/>
          </a:prstGeom>
        </p:spPr>
      </p:pic>
      <p:sp>
        <p:nvSpPr>
          <p:cNvPr id="20" name="Text 16"/>
          <p:cNvSpPr/>
          <p:nvPr/>
        </p:nvSpPr>
        <p:spPr>
          <a:xfrm>
            <a:off x="3186946" y="7625953"/>
            <a:ext cx="1957983" cy="244793"/>
          </a:xfrm>
          <a:prstGeom prst="rect">
            <a:avLst/>
          </a:prstGeom>
          <a:noFill/>
          <a:ln/>
        </p:spPr>
        <p:txBody>
          <a:bodyPr wrap="none" lIns="0" tIns="0" rIns="0" bIns="0" rtlCol="0" anchor="t"/>
          <a:lstStyle/>
          <a:p>
            <a:pPr marL="0" indent="0" algn="l">
              <a:lnSpc>
                <a:spcPts val="1900"/>
              </a:lnSpc>
              <a:buNone/>
            </a:pPr>
            <a:endParaRPr lang="en-US" sz="1500" dirty="0"/>
          </a:p>
        </p:txBody>
      </p:sp>
      <p:pic>
        <p:nvPicPr>
          <p:cNvPr id="21" name="Image 20"/>
          <p:cNvPicPr>
            <a:picLocks noChangeAspect="1"/>
          </p:cNvPicPr>
          <p:nvPr/>
        </p:nvPicPr>
        <p:blipFill>
          <a:blip r:embed="rId5"/>
          <a:stretch>
            <a:fillRect/>
          </a:stretch>
        </p:blipFill>
        <p:spPr>
          <a:xfrm>
            <a:off x="12453939" y="7338698"/>
            <a:ext cx="2176461" cy="8718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9373"/>
          </a:xfrm>
          <a:prstGeom prst="rect">
            <a:avLst/>
          </a:prstGeom>
        </p:spPr>
      </p:pic>
      <p:sp>
        <p:nvSpPr>
          <p:cNvPr id="3" name="Text 0"/>
          <p:cNvSpPr/>
          <p:nvPr/>
        </p:nvSpPr>
        <p:spPr>
          <a:xfrm>
            <a:off x="738545" y="3171230"/>
            <a:ext cx="4318635" cy="519827"/>
          </a:xfrm>
          <a:prstGeom prst="rect">
            <a:avLst/>
          </a:prstGeom>
          <a:noFill/>
          <a:ln/>
        </p:spPr>
        <p:txBody>
          <a:bodyPr wrap="none" lIns="0" tIns="0" rIns="0" bIns="0" rtlCol="0" anchor="t"/>
          <a:lstStyle/>
          <a:p>
            <a:pPr marL="0" indent="0" algn="l">
              <a:lnSpc>
                <a:spcPts val="4050"/>
              </a:lnSpc>
              <a:buNone/>
            </a:pPr>
            <a:r>
              <a:rPr lang="en-US" sz="3250" dirty="0">
                <a:solidFill>
                  <a:srgbClr val="F2F0F4"/>
                </a:solidFill>
                <a:latin typeface="Montserrat" pitchFamily="34" charset="0"/>
                <a:ea typeface="Montserrat" pitchFamily="34" charset="-122"/>
                <a:cs typeface="Montserrat" pitchFamily="34" charset="-120"/>
              </a:rPr>
              <a:t>Dashboard Streamlit</a:t>
            </a:r>
            <a:endParaRPr lang="en-US" sz="3250" dirty="0"/>
          </a:p>
        </p:txBody>
      </p:sp>
      <p:sp>
        <p:nvSpPr>
          <p:cNvPr id="4" name="Text 1"/>
          <p:cNvSpPr/>
          <p:nvPr/>
        </p:nvSpPr>
        <p:spPr>
          <a:xfrm>
            <a:off x="738545" y="4002881"/>
            <a:ext cx="13153311" cy="332780"/>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Un dashboard interactif a été développé afin de faciliter l’exploration et l’analyse des résultats du projet.</a:t>
            </a:r>
            <a:endParaRPr lang="en-US" sz="1600" dirty="0"/>
          </a:p>
        </p:txBody>
      </p:sp>
      <p:sp>
        <p:nvSpPr>
          <p:cNvPr id="5" name="Text 2"/>
          <p:cNvSpPr/>
          <p:nvPr/>
        </p:nvSpPr>
        <p:spPr>
          <a:xfrm>
            <a:off x="738545" y="4569500"/>
            <a:ext cx="13153311" cy="332780"/>
          </a:xfrm>
          <a:prstGeom prst="rect">
            <a:avLst/>
          </a:prstGeom>
          <a:noFill/>
          <a:ln/>
        </p:spPr>
        <p:txBody>
          <a:bodyPr wrap="none" lIns="0" tIns="0" rIns="0" bIns="0" rtlCol="0" anchor="t"/>
          <a:lstStyle/>
          <a:p>
            <a:pPr marL="0" indent="0" algn="l">
              <a:lnSpc>
                <a:spcPts val="2600"/>
              </a:lnSpc>
              <a:buNone/>
            </a:pPr>
            <a:r>
              <a:rPr lang="en-US" sz="1600" dirty="0">
                <a:solidFill>
                  <a:srgbClr val="481C9E"/>
                </a:solidFill>
                <a:latin typeface="Heebo Light" pitchFamily="34" charset="0"/>
                <a:ea typeface="Heebo Light" pitchFamily="34" charset="-122"/>
                <a:cs typeface="Heebo Light" pitchFamily="34" charset="-120"/>
              </a:rPr>
              <a:t>Fonctionnalités principales</a:t>
            </a:r>
            <a:endParaRPr lang="en-US" sz="1600" dirty="0"/>
          </a:p>
        </p:txBody>
      </p:sp>
      <p:sp>
        <p:nvSpPr>
          <p:cNvPr id="6" name="Text 3"/>
          <p:cNvSpPr/>
          <p:nvPr/>
        </p:nvSpPr>
        <p:spPr>
          <a:xfrm>
            <a:off x="738545" y="5136118"/>
            <a:ext cx="13153311"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Filtres dynamiques (région, taille de flotte, indice de modernité)</a:t>
            </a:r>
            <a:endParaRPr lang="en-US" sz="1600" dirty="0"/>
          </a:p>
        </p:txBody>
      </p:sp>
      <p:sp>
        <p:nvSpPr>
          <p:cNvPr id="7" name="Text 4"/>
          <p:cNvSpPr/>
          <p:nvPr/>
        </p:nvSpPr>
        <p:spPr>
          <a:xfrm>
            <a:off x="738545" y="5541645"/>
            <a:ext cx="13153311"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Indicateurs clés de performance (KPI) calculés à partir de la base MySQL</a:t>
            </a:r>
            <a:endParaRPr lang="en-US" sz="1600" dirty="0"/>
          </a:p>
        </p:txBody>
      </p:sp>
      <p:sp>
        <p:nvSpPr>
          <p:cNvPr id="8" name="Text 5"/>
          <p:cNvSpPr/>
          <p:nvPr/>
        </p:nvSpPr>
        <p:spPr>
          <a:xfrm>
            <a:off x="738545" y="5947172"/>
            <a:ext cx="13153311"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Visualisation des clusters issus du K-Means et projection PCA</a:t>
            </a:r>
            <a:endParaRPr lang="en-US" sz="1600" dirty="0"/>
          </a:p>
        </p:txBody>
      </p:sp>
      <p:sp>
        <p:nvSpPr>
          <p:cNvPr id="9" name="Text 6"/>
          <p:cNvSpPr/>
          <p:nvPr/>
        </p:nvSpPr>
        <p:spPr>
          <a:xfrm>
            <a:off x="738545" y="6352699"/>
            <a:ext cx="13153311"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Tableau détaillé des compagnies et de leurs indicateurs</a:t>
            </a:r>
            <a:endParaRPr lang="en-US" sz="1600" dirty="0"/>
          </a:p>
        </p:txBody>
      </p:sp>
      <p:sp>
        <p:nvSpPr>
          <p:cNvPr id="10" name="Text 7"/>
          <p:cNvSpPr/>
          <p:nvPr/>
        </p:nvSpPr>
        <p:spPr>
          <a:xfrm>
            <a:off x="738545" y="6758226"/>
            <a:ext cx="13153311"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latin typeface="Heebo Light" pitchFamily="34" charset="0"/>
                <a:ea typeface="Heebo Light" pitchFamily="34" charset="-122"/>
                <a:cs typeface="Heebo Light" pitchFamily="34" charset="-120"/>
              </a:rPr>
              <a:t>Simulateur permettant d’estimer l’appartenance d’une compagnie à un cluster selon ses caractéristiques</a:t>
            </a:r>
            <a:endParaRPr lang="en-US" sz="1600" dirty="0"/>
          </a:p>
        </p:txBody>
      </p:sp>
      <p:sp>
        <p:nvSpPr>
          <p:cNvPr id="11" name="Text 8"/>
          <p:cNvSpPr/>
          <p:nvPr/>
        </p:nvSpPr>
        <p:spPr>
          <a:xfrm>
            <a:off x="738545" y="7324844"/>
            <a:ext cx="13153311" cy="332780"/>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Le dashboard constitue l’interface finale du projet et permet une lecture synthétique et interactive des analyses réalisées.</a:t>
            </a:r>
            <a:endParaRPr lang="en-US" sz="1600" dirty="0"/>
          </a:p>
        </p:txBody>
      </p:sp>
      <p:pic>
        <p:nvPicPr>
          <p:cNvPr id="12" name="Image 11"/>
          <p:cNvPicPr>
            <a:picLocks noChangeAspect="1"/>
          </p:cNvPicPr>
          <p:nvPr/>
        </p:nvPicPr>
        <p:blipFill>
          <a:blip r:embed="rId4"/>
          <a:stretch>
            <a:fillRect/>
          </a:stretch>
        </p:blipFill>
        <p:spPr>
          <a:xfrm>
            <a:off x="12453939" y="7357796"/>
            <a:ext cx="2176461" cy="8718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1152</Words>
  <Application>Microsoft Office PowerPoint</Application>
  <PresentationFormat>Personnalisé</PresentationFormat>
  <Paragraphs>137</Paragraphs>
  <Slides>11</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Calibri</vt:lpstr>
      <vt:lpstr>Montserrat</vt:lpstr>
      <vt:lpstr>Heebo Light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nabil touinsi</dc:creator>
  <cp:lastModifiedBy>nabil touinsi</cp:lastModifiedBy>
  <cp:revision>3</cp:revision>
  <dcterms:created xsi:type="dcterms:W3CDTF">2026-01-07T22:48:49Z</dcterms:created>
  <dcterms:modified xsi:type="dcterms:W3CDTF">2026-01-07T23:16:22Z</dcterms:modified>
</cp:coreProperties>
</file>